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  <p:sldMasterId id="2147483665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13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Note to instructor: </a:t>
            </a:r>
            <a:r>
              <a:rPr lang="en-US" b="0"/>
              <a:t>(optional) I</a:t>
            </a:r>
            <a:r>
              <a:rPr lang="en-US"/>
              <a:t>nput animations as you see fit.</a:t>
            </a:r>
            <a:endParaRPr/>
          </a:p>
        </p:txBody>
      </p:sp>
      <p:sp>
        <p:nvSpPr>
          <p:cNvPr id="68" name="Google Shape;6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e1ad4ec37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e1ad4ec371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3e1ad4ec371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1ad4ec371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e1ad4ec371_1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e1ad4ec371_1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c523b0c7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dc523b0c70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dc523b0c70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c523b0c70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dc523b0c70_0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dc523b0c70_0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c523b0c70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dc523b0c70_0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3dc523b0c70_0_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c523b0c7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dc523b0c70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dc523b0c70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dc523b0c7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3dc523b0c70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dc523b0c70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c523b0c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dc523b0c7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3dc523b0c7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dc523b0c70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dc523b0c70_0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dc523b0c70_0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dc523b0c7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dc523b0c70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dc523b0c70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c523b0c7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dc523b0c70_0_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3dc523b0c70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2313" y="2852095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2313" y="172695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2935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2935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394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457201" y="1076327"/>
            <a:ext cx="3008313" cy="307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1792288" y="3172083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>
            <a:spLocks noGrp="1"/>
          </p:cNvSpPr>
          <p:nvPr>
            <p:ph type="pic" idx="2"/>
          </p:nvPr>
        </p:nvSpPr>
        <p:spPr>
          <a:xfrm>
            <a:off x="1792288" y="313038"/>
            <a:ext cx="5486400" cy="2804276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1792288" y="3597136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9" name="Google Shape;39;p10"/>
          <p:cNvSpPr/>
          <p:nvPr/>
        </p:nvSpPr>
        <p:spPr>
          <a:xfrm>
            <a:off x="6750844" y="3693319"/>
            <a:ext cx="2393156" cy="14501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45576" y="4221805"/>
            <a:ext cx="2521753" cy="6510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liwei.chen@uc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eichen@uconn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 txBox="1">
            <a:spLocks noGrp="1"/>
          </p:cNvSpPr>
          <p:nvPr>
            <p:ph type="ctrTitle"/>
          </p:nvPr>
        </p:nvSpPr>
        <p:spPr>
          <a:xfrm>
            <a:off x="685800" y="568619"/>
            <a:ext cx="7772400" cy="213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/>
              <a:t>Generative AI for Business</a:t>
            </a:r>
            <a:endParaRPr/>
          </a:p>
        </p:txBody>
      </p:sp>
      <p:sp>
        <p:nvSpPr>
          <p:cNvPr id="71" name="Google Shape;71;p19"/>
          <p:cNvSpPr txBox="1"/>
          <p:nvPr/>
        </p:nvSpPr>
        <p:spPr>
          <a:xfrm>
            <a:off x="1417525" y="2704602"/>
            <a:ext cx="6400800" cy="1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</a:rPr>
              <a:t>Liwei Chen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University of Cincinnati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2026 IT Teaching Workshop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May 15, 2026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075" y="178925"/>
            <a:ext cx="6949350" cy="390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675" y="554875"/>
            <a:ext cx="6410900" cy="360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Moving Forward</a:t>
            </a:r>
            <a:endParaRPr sz="3200" b="1"/>
          </a:p>
        </p:txBody>
      </p:sp>
      <p:sp>
        <p:nvSpPr>
          <p:cNvPr id="152" name="Google Shape;152;p30"/>
          <p:cNvSpPr txBox="1">
            <a:spLocks noGrp="1"/>
          </p:cNvSpPr>
          <p:nvPr>
            <p:ph type="body" idx="1"/>
          </p:nvPr>
        </p:nvSpPr>
        <p:spPr>
          <a:xfrm>
            <a:off x="457200" y="1657700"/>
            <a:ext cx="5431800" cy="293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342900" lvl="0" indent="-260350" algn="l" rtl="0">
              <a:spcBef>
                <a:spcPts val="56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/>
              <a:t>Textbook 2nd edition</a:t>
            </a:r>
            <a:endParaRPr sz="2400" b="1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Knowledge retrieval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Agent skills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Coding agents 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Harness engineering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Governance framework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Multimodal </a:t>
            </a:r>
            <a:endParaRPr sz="2200"/>
          </a:p>
          <a:p>
            <a:pPr marL="742950" marR="0" lvl="1" indent="-22066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Monitor and evaluation</a:t>
            </a:r>
            <a:endParaRPr/>
          </a:p>
          <a:p>
            <a:pPr marL="342900" lvl="0" indent="-260350" algn="l" rtl="0">
              <a:spcBef>
                <a:spcPts val="56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/>
              <a:t>Course materials updating</a:t>
            </a:r>
            <a:endParaRPr sz="2400" b="1"/>
          </a:p>
          <a:p>
            <a:pPr marL="742950" lvl="1" indent="-220663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Additional class activities</a:t>
            </a:r>
            <a:endParaRPr sz="2200"/>
          </a:p>
          <a:p>
            <a:pPr marL="742950" lvl="1" indent="-220663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Labs on Gemini CLI, MCP, vibe coding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2525" y="2506900"/>
            <a:ext cx="5431800" cy="1115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1"/>
          <p:cNvSpPr txBox="1">
            <a:spLocks noGrp="1"/>
          </p:cNvSpPr>
          <p:nvPr>
            <p:ph type="body" idx="1"/>
          </p:nvPr>
        </p:nvSpPr>
        <p:spPr>
          <a:xfrm>
            <a:off x="0" y="1462750"/>
            <a:ext cx="9100200" cy="313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6550" algn="l" rtl="0">
              <a:spcBef>
                <a:spcPts val="560"/>
              </a:spcBef>
              <a:spcAft>
                <a:spcPts val="0"/>
              </a:spcAft>
              <a:buSzPts val="1700"/>
              <a:buChar char="•"/>
            </a:pPr>
            <a:r>
              <a:rPr lang="en-US" sz="1700" b="1"/>
              <a:t>Share feedback and propose changes to our textbook via our GitHub repository</a:t>
            </a:r>
            <a:endParaRPr sz="1700" b="1"/>
          </a:p>
        </p:txBody>
      </p:sp>
      <p:pic>
        <p:nvPicPr>
          <p:cNvPr id="160" name="Google Shape;16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973" y="2262100"/>
            <a:ext cx="4263150" cy="189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1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We Need Your Contribution!</a:t>
            </a:r>
            <a:endParaRPr sz="3200" b="1"/>
          </a:p>
        </p:txBody>
      </p:sp>
      <p:sp>
        <p:nvSpPr>
          <p:cNvPr id="162" name="Google Shape;162;p31"/>
          <p:cNvSpPr/>
          <p:nvPr/>
        </p:nvSpPr>
        <p:spPr>
          <a:xfrm>
            <a:off x="457198" y="2953795"/>
            <a:ext cx="2862600" cy="222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" name="Google Shape;16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2650" y="2022775"/>
            <a:ext cx="4000500" cy="3051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We Need Your Contribution!</a:t>
            </a:r>
            <a:endParaRPr sz="3200" b="1"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1"/>
          </p:nvPr>
        </p:nvSpPr>
        <p:spPr>
          <a:xfrm>
            <a:off x="0" y="1657700"/>
            <a:ext cx="9100200" cy="293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6550" algn="l" rtl="0">
              <a:spcBef>
                <a:spcPts val="560"/>
              </a:spcBef>
              <a:spcAft>
                <a:spcPts val="0"/>
              </a:spcAft>
              <a:buSzPts val="1700"/>
              <a:buChar char="•"/>
            </a:pPr>
            <a:r>
              <a:rPr lang="en-US" sz="1700" b="1"/>
              <a:t>Share your teaching materials as New Modules on our platform</a:t>
            </a:r>
            <a:endParaRPr sz="1700" b="1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–"/>
            </a:pPr>
            <a:r>
              <a:rPr lang="en-US" sz="1700"/>
              <a:t>including but not limited to in-class activities and homework assignments 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–"/>
            </a:pPr>
            <a:r>
              <a:rPr lang="en-US" sz="1700"/>
              <a:t>adapted to your own topics and application contexts</a:t>
            </a:r>
            <a:endParaRPr sz="1700"/>
          </a:p>
        </p:txBody>
      </p:sp>
      <p:pic>
        <p:nvPicPr>
          <p:cNvPr id="171" name="Google Shape;17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131" y="2670700"/>
            <a:ext cx="2639144" cy="247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248" y="2670700"/>
            <a:ext cx="4263150" cy="189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2"/>
          <p:cNvSpPr/>
          <p:nvPr/>
        </p:nvSpPr>
        <p:spPr>
          <a:xfrm>
            <a:off x="709573" y="3602745"/>
            <a:ext cx="2862600" cy="222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b="1"/>
              <a:t>Q &amp; A</a:t>
            </a:r>
            <a:endParaRPr b="1"/>
          </a:p>
        </p:txBody>
      </p:sp>
      <p:sp>
        <p:nvSpPr>
          <p:cNvPr id="179" name="Google Shape;179;p33"/>
          <p:cNvSpPr txBox="1"/>
          <p:nvPr/>
        </p:nvSpPr>
        <p:spPr>
          <a:xfrm>
            <a:off x="4657363" y="2902525"/>
            <a:ext cx="3228000" cy="1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Liwei Chen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liwei.chen@uc.edu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University of Cincinnati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80" name="Google Shape;180;p33"/>
          <p:cNvSpPr txBox="1"/>
          <p:nvPr/>
        </p:nvSpPr>
        <p:spPr>
          <a:xfrm>
            <a:off x="1258638" y="2902525"/>
            <a:ext cx="3228000" cy="1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Wei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Chen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weichen@uconn.edu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University of Connecticut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Follow-Up on the GenAI4All Initiative </a:t>
            </a:r>
            <a:endParaRPr sz="3200"/>
          </a:p>
        </p:txBody>
      </p:sp>
      <p:pic>
        <p:nvPicPr>
          <p:cNvPr id="78" name="Google Shape;7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7394" y="1497475"/>
            <a:ext cx="4502658" cy="253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/>
              <a:t>Agenda</a:t>
            </a:r>
            <a:endParaRPr sz="3200" b="1"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1"/>
          </p:nvPr>
        </p:nvSpPr>
        <p:spPr>
          <a:xfrm>
            <a:off x="457200" y="1497474"/>
            <a:ext cx="8686800" cy="2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3147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 b="1"/>
              <a:t>Textbook</a:t>
            </a:r>
            <a:endParaRPr b="1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342900" lvl="0" indent="-33147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 b="1"/>
              <a:t>Course</a:t>
            </a:r>
            <a:endParaRPr b="1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1"/>
          </a:p>
          <a:p>
            <a:pPr marL="342900" lvl="0" indent="-33147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 b="1"/>
              <a:t>Course Materials</a:t>
            </a:r>
            <a:endParaRPr sz="2400" b="1"/>
          </a:p>
          <a:p>
            <a:pPr marL="34290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2400" b="1"/>
          </a:p>
          <a:p>
            <a:pPr marL="342900" lvl="0" indent="-331470" algn="l" rtl="0"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/>
              <a:t>Moving Forward</a:t>
            </a:r>
            <a:endParaRPr sz="2400" b="1"/>
          </a:p>
        </p:txBody>
      </p:sp>
      <p:pic>
        <p:nvPicPr>
          <p:cNvPr id="86" name="Google Shape;86;p21" title="downloa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0375" y="1478139"/>
            <a:ext cx="1976450" cy="19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1"/>
          <p:cNvSpPr txBox="1"/>
          <p:nvPr/>
        </p:nvSpPr>
        <p:spPr>
          <a:xfrm>
            <a:off x="5985600" y="3406667"/>
            <a:ext cx="264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genai4all.org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/>
              <a:t>Textbook Released</a:t>
            </a:r>
            <a:endParaRPr sz="3200" b="1"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457200" y="1497475"/>
            <a:ext cx="4348500" cy="25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29718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 b="1"/>
              <a:t>Amazon</a:t>
            </a:r>
            <a:endParaRPr sz="2400" b="1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Paperback</a:t>
            </a:r>
            <a:endParaRPr sz="2400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Hardcover</a:t>
            </a:r>
            <a:endParaRPr sz="2400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Kindle</a:t>
            </a:r>
            <a:endParaRPr sz="2400"/>
          </a:p>
          <a:p>
            <a:pPr marL="74295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2400"/>
          </a:p>
          <a:p>
            <a:pPr marL="342900" lvl="0" indent="-297180" algn="l" rtl="0"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/>
              <a:t>VitalSource eBook</a:t>
            </a:r>
            <a:endParaRPr sz="2400" b="1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Lifetime access</a:t>
            </a:r>
            <a:endParaRPr sz="2400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150 days rental</a:t>
            </a:r>
            <a:endParaRPr sz="2400"/>
          </a:p>
          <a:p>
            <a:pPr marL="742950" lvl="1" indent="-278130" algn="l" rtl="0">
              <a:spcBef>
                <a:spcPts val="480"/>
              </a:spcBef>
              <a:spcAft>
                <a:spcPts val="0"/>
              </a:spcAft>
              <a:buSzPct val="100000"/>
              <a:buChar char="–"/>
            </a:pPr>
            <a:r>
              <a:rPr lang="en-US" sz="2400"/>
              <a:t>Free instructor copy </a:t>
            </a:r>
            <a:endParaRPr sz="2400"/>
          </a:p>
        </p:txBody>
      </p:sp>
      <p:pic>
        <p:nvPicPr>
          <p:cNvPr id="95" name="Google Shape;9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1175" y="1369200"/>
            <a:ext cx="2492751" cy="318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/>
              <a:t>Textbook Content</a:t>
            </a:r>
            <a:endParaRPr sz="3200" b="1"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1"/>
          </p:nvPr>
        </p:nvSpPr>
        <p:spPr>
          <a:xfrm>
            <a:off x="457200" y="1497475"/>
            <a:ext cx="5597700" cy="3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Introduction</a:t>
            </a:r>
            <a:endParaRPr sz="2000" dirty="0">
              <a:solidFill>
                <a:schemeClr val="bg2"/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Architecture</a:t>
            </a:r>
            <a:endParaRPr sz="2000" dirty="0">
              <a:solidFill>
                <a:schemeClr val="bg2"/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Prompt Engineering </a:t>
            </a:r>
            <a:endParaRPr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Retrieval-Augmented Generation</a:t>
            </a:r>
            <a:endParaRPr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Agentic Systems</a:t>
            </a:r>
            <a:endParaRPr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Fine-tuning</a:t>
            </a:r>
            <a:endParaRPr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4"/>
                </a:solidFill>
              </a:rPr>
              <a:t>Challenges</a:t>
            </a:r>
            <a:endParaRPr sz="2000" dirty="0">
              <a:solidFill>
                <a:schemeClr val="accent4"/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4"/>
                </a:solidFill>
              </a:rPr>
              <a:t>GenAI Engineering and Operations</a:t>
            </a:r>
            <a:endParaRPr sz="2000" dirty="0">
              <a:solidFill>
                <a:schemeClr val="accent4"/>
              </a:solidFill>
            </a:endParaRPr>
          </a:p>
          <a:p>
            <a:pPr marL="3429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>
                <a:solidFill>
                  <a:schemeClr val="accent4"/>
                </a:solidFill>
              </a:rPr>
              <a:t>Responsible Integration of GenAI</a:t>
            </a:r>
            <a:endParaRPr sz="2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GenAI for Business Course</a:t>
            </a:r>
            <a:endParaRPr sz="3200" b="1"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28829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200" b="1"/>
              <a:t>Programs </a:t>
            </a:r>
            <a:endParaRPr sz="2200" b="1"/>
          </a:p>
          <a:p>
            <a:pPr marL="742950" lvl="1" indent="-2692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MS-IS, MS-Business Analytics, MBA</a:t>
            </a:r>
            <a:endParaRPr sz="2200"/>
          </a:p>
          <a:p>
            <a:pPr marL="742950" lvl="1" indent="-2692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Undergraduate-IS</a:t>
            </a:r>
            <a:endParaRPr sz="2200"/>
          </a:p>
          <a:p>
            <a:pPr marL="742950" lvl="1" indent="-2692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Applied AI Certificate</a:t>
            </a:r>
            <a:endParaRPr sz="2200"/>
          </a:p>
          <a:p>
            <a:pPr marL="7429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342900" lvl="0" indent="-28829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200" b="1"/>
              <a:t>Mode</a:t>
            </a:r>
            <a:endParaRPr sz="2200" b="1"/>
          </a:p>
          <a:p>
            <a:pPr marL="742950" lvl="1" indent="-2692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In-person, online, hybrid</a:t>
            </a:r>
            <a:endParaRPr sz="2200"/>
          </a:p>
          <a:p>
            <a:pPr marL="742950" lvl="1" indent="-2692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–"/>
            </a:pPr>
            <a:r>
              <a:rPr lang="en-US" sz="2200"/>
              <a:t>7 weeks, 14 weeks</a:t>
            </a:r>
            <a:endParaRPr sz="2200"/>
          </a:p>
        </p:txBody>
      </p:sp>
      <p:pic>
        <p:nvPicPr>
          <p:cNvPr id="110" name="Google Shape;1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4250" y="4107072"/>
            <a:ext cx="8074106" cy="809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Course Roadmap </a:t>
            </a:r>
            <a:endParaRPr sz="3200" b="1"/>
          </a:p>
        </p:txBody>
      </p:sp>
      <p:pic>
        <p:nvPicPr>
          <p:cNvPr id="117" name="Google Shape;1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13100"/>
            <a:ext cx="8757108" cy="34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Course Materials</a:t>
            </a:r>
            <a:endParaRPr sz="3200" b="1"/>
          </a:p>
        </p:txBody>
      </p:sp>
      <p:sp>
        <p:nvSpPr>
          <p:cNvPr id="124" name="Google Shape;124;p26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" name="Google Shape;1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360700"/>
            <a:ext cx="5655100" cy="357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>
            <a:spLocks noGrp="1"/>
          </p:cNvSpPr>
          <p:nvPr>
            <p:ph type="title"/>
          </p:nvPr>
        </p:nvSpPr>
        <p:spPr>
          <a:xfrm>
            <a:off x="457200" y="503300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/>
              <a:t>Course Materials</a:t>
            </a:r>
            <a:endParaRPr sz="3200" b="1"/>
          </a:p>
        </p:txBody>
      </p:sp>
      <p:sp>
        <p:nvSpPr>
          <p:cNvPr id="132" name="Google Shape;132;p27"/>
          <p:cNvSpPr txBox="1">
            <a:spLocks noGrp="1"/>
          </p:cNvSpPr>
          <p:nvPr>
            <p:ph type="body" idx="1"/>
          </p:nvPr>
        </p:nvSpPr>
        <p:spPr>
          <a:xfrm>
            <a:off x="457200" y="1497472"/>
            <a:ext cx="8229600" cy="253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3" name="Google Shape;1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53" y="1472750"/>
            <a:ext cx="4898908" cy="367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On-screen Show (16:9)</PresentationFormat>
  <Paragraphs>91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1_Office Theme</vt:lpstr>
      <vt:lpstr>3_Office Theme</vt:lpstr>
      <vt:lpstr>Generative AI for Business</vt:lpstr>
      <vt:lpstr>Follow-Up on the GenAI4All Initiative </vt:lpstr>
      <vt:lpstr>Agenda</vt:lpstr>
      <vt:lpstr>Textbook Released</vt:lpstr>
      <vt:lpstr>Textbook Content</vt:lpstr>
      <vt:lpstr>GenAI for Business Course</vt:lpstr>
      <vt:lpstr>Course Roadmap </vt:lpstr>
      <vt:lpstr>Course Materials</vt:lpstr>
      <vt:lpstr>Course Materials</vt:lpstr>
      <vt:lpstr>PowerPoint Presentation</vt:lpstr>
      <vt:lpstr>PowerPoint Presentation</vt:lpstr>
      <vt:lpstr>Moving Forward</vt:lpstr>
      <vt:lpstr>We Need Your Contribution!</vt:lpstr>
      <vt:lpstr>We Need Your Contribution!</vt:lpstr>
      <vt:lpstr>Q &amp;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Chen, Liwei (chenlw)</cp:lastModifiedBy>
  <cp:revision>3</cp:revision>
  <dcterms:modified xsi:type="dcterms:W3CDTF">2026-05-15T19:23:00Z</dcterms:modified>
</cp:coreProperties>
</file>