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3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37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65760" y="137160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400" dirty="0">
                <a:solidFill>
                  <a:srgbClr val="CCFBF1"/>
                </a:solidFill>
              </a:rPr>
              <a:t>IT TEACHING WORKSHOP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182880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</a:rPr>
              <a:t>Prescriptive Analytics in Action: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365760" y="246888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CCFBF1"/>
                </a:solidFill>
              </a:rPr>
              <a:t>Optimizing Portfolios with Python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365760" y="3246120"/>
            <a:ext cx="5029200" cy="36576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65760" y="342900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4A3B8"/>
                </a:solidFill>
              </a:rPr>
              <a:t>By Osman Kazan</a:t>
            </a:r>
            <a:br>
              <a:rPr lang="en-US" sz="1300" dirty="0">
                <a:solidFill>
                  <a:srgbClr val="94A3B8"/>
                </a:solidFill>
              </a:rPr>
            </a:br>
            <a:r>
              <a:rPr lang="en-US" sz="1300" dirty="0">
                <a:solidFill>
                  <a:srgbClr val="94A3B8"/>
                </a:solidFill>
              </a:rPr>
              <a:t>Freeman School of Business  ·  Tulane University</a:t>
            </a:r>
            <a:endParaRPr lang="en-US" sz="13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BC1A06F-AC7E-1E3E-B366-3BFDADD7E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800" y="3982767"/>
            <a:ext cx="238125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6F18-ECED-6411-F8FB-DA0B8D66D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B178F1-74FC-6866-2E9F-1F2F66D65E29}"/>
              </a:ext>
            </a:extLst>
          </p:cNvPr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16FBF6-1852-6F8D-F1AA-E5A6EF9DABC5}"/>
              </a:ext>
            </a:extLst>
          </p:cNvPr>
          <p:cNvSpPr txBox="1"/>
          <p:nvPr/>
        </p:nvSpPr>
        <p:spPr>
          <a:xfrm>
            <a:off x="320040" y="109728"/>
            <a:ext cx="850392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 dirty="0">
                <a:solidFill>
                  <a:srgbClr val="FFFFFF"/>
                </a:solidFill>
              </a:rPr>
              <a:t>Pedagogical Takeaways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A157F8-59FA-9D28-8C9D-FDC5DAE07FFC}"/>
              </a:ext>
            </a:extLst>
          </p:cNvPr>
          <p:cNvSpPr/>
          <p:nvPr/>
        </p:nvSpPr>
        <p:spPr>
          <a:xfrm>
            <a:off x="274320" y="896112"/>
            <a:ext cx="4206240" cy="34747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577302-AC09-90B1-85C9-7425B04E881D}"/>
              </a:ext>
            </a:extLst>
          </p:cNvPr>
          <p:cNvSpPr/>
          <p:nvPr/>
        </p:nvSpPr>
        <p:spPr>
          <a:xfrm>
            <a:off x="274320" y="896112"/>
            <a:ext cx="4206240" cy="5486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5FC361-7F4A-928E-10E3-9925E3DD4D85}"/>
              </a:ext>
            </a:extLst>
          </p:cNvPr>
          <p:cNvSpPr txBox="1"/>
          <p:nvPr/>
        </p:nvSpPr>
        <p:spPr>
          <a:xfrm>
            <a:off x="438912" y="1005840"/>
            <a:ext cx="38770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0D9488"/>
                </a:solidFill>
              </a:rPr>
              <a:t>FINAL DELIVERABLE OUTPUTS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85AF981-C59F-9259-E799-F3EBF4C07569}"/>
              </a:ext>
            </a:extLst>
          </p:cNvPr>
          <p:cNvSpPr/>
          <p:nvPr/>
        </p:nvSpPr>
        <p:spPr>
          <a:xfrm>
            <a:off x="4663440" y="896112"/>
            <a:ext cx="4206240" cy="34747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24F07AB-F2FA-69B0-05A6-A2190534B001}"/>
              </a:ext>
            </a:extLst>
          </p:cNvPr>
          <p:cNvSpPr/>
          <p:nvPr/>
        </p:nvSpPr>
        <p:spPr>
          <a:xfrm>
            <a:off x="4663440" y="896112"/>
            <a:ext cx="4206240" cy="54864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9C71B8-9A5F-1CBA-C981-D06C06426620}"/>
              </a:ext>
            </a:extLst>
          </p:cNvPr>
          <p:cNvSpPr txBox="1"/>
          <p:nvPr/>
        </p:nvSpPr>
        <p:spPr>
          <a:xfrm>
            <a:off x="4828032" y="1005840"/>
            <a:ext cx="38770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1B2A4A"/>
                </a:solidFill>
              </a:rPr>
              <a:t>PEDAGOGICAL TAKEAWAYS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DB34051-EA7F-BD79-B1FD-B991C2D460FC}"/>
              </a:ext>
            </a:extLst>
          </p:cNvPr>
          <p:cNvSpPr/>
          <p:nvPr/>
        </p:nvSpPr>
        <p:spPr>
          <a:xfrm>
            <a:off x="274320" y="4462272"/>
            <a:ext cx="8595360" cy="566928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696619B-F64B-AB21-5F96-2F64AD6BABF7}"/>
              </a:ext>
            </a:extLst>
          </p:cNvPr>
          <p:cNvSpPr txBox="1"/>
          <p:nvPr/>
        </p:nvSpPr>
        <p:spPr>
          <a:xfrm>
            <a:off x="457200" y="4462272"/>
            <a:ext cx="8229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1" dirty="0">
                <a:solidFill>
                  <a:srgbClr val="CCFBF1"/>
                </a:solidFill>
              </a:rPr>
              <a:t>"Students transform financial theory into dynamic, presentation-ready analysis through genuine experiential learning."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0A2385C-B8AE-4B0F-F09E-FDFF31490ECD}"/>
              </a:ext>
            </a:extLst>
          </p:cNvPr>
          <p:cNvSpPr txBox="1"/>
          <p:nvPr/>
        </p:nvSpPr>
        <p:spPr>
          <a:xfrm>
            <a:off x="438912" y="1280160"/>
            <a:ext cx="387705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Efficient Frontier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Monte Carlo cloud + optimized curve, Matplotlib &amp; Seaborn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Optimal Allocation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bar chart, % per stock at minimum variance for target return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Return Distribution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histogram with normal PDF overlay, VaR &amp; CVaR markers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Portfolio Metrics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monthly &amp; annual volatility, return, Sharpe proxy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Live Team Presentation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Plotly interactive charts presented to the class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7F35A09-8338-FAF6-4D2F-F3C147BF9DB6}"/>
              </a:ext>
            </a:extLst>
          </p:cNvPr>
          <p:cNvSpPr txBox="1"/>
          <p:nvPr/>
        </p:nvSpPr>
        <p:spPr>
          <a:xfrm>
            <a:off x="4828031" y="1280160"/>
            <a:ext cx="387705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Theory meets practice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Markowitz portfolio theory applied to self-chosen real stocks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Coding for all levels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AI tools bridge skill gaps, every student delivers quality work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Interdisciplinary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Finance, OM, IS and data science converge in one project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Pride in output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students present dynamic, professional analysis to their peers</a:t>
            </a:r>
          </a:p>
        </p:txBody>
      </p:sp>
    </p:spTree>
    <p:extLst>
      <p:ext uri="{BB962C8B-B14F-4D97-AF65-F5344CB8AC3E}">
        <p14:creationId xmlns:p14="http://schemas.microsoft.com/office/powerpoint/2010/main" val="2910995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320040" y="109728"/>
            <a:ext cx="85039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200" b="1" i="0" dirty="0">
                <a:solidFill>
                  <a:srgbClr val="FFFFFF"/>
                </a:solidFill>
              </a:rPr>
              <a:t>AI Effect: Before and After</a:t>
            </a:r>
            <a:endParaRPr sz="2200" b="1" i="0" dirty="0">
              <a:solidFill>
                <a:srgbClr val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01BB4C-9F43-ACEE-2E7B-8F1168629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745" y="1388959"/>
            <a:ext cx="4831114" cy="303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5506DD-735A-637E-C57A-41C70FB1D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8959"/>
            <a:ext cx="4247745" cy="31378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</a:rPr>
              <a:t>Background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4160520" cy="41148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274320" y="914400"/>
            <a:ext cx="4160520" cy="6400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38912" y="1005840"/>
            <a:ext cx="38313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0D9488"/>
                </a:solidFill>
              </a:rPr>
              <a:t>INTRODUCTION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38912" y="1280160"/>
            <a:ext cx="3831336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1E293B"/>
                </a:solidFill>
              </a:rPr>
              <a:t>Extensive consulting experience with HP, serving clients including Walmart, Bank of America,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1E293B"/>
                </a:solidFill>
              </a:rPr>
              <a:t>13 years of teaching, research, and directed the MSBA program since inception.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38912" y="2350008"/>
            <a:ext cx="38313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0D9488"/>
                </a:solidFill>
              </a:rPr>
              <a:t>TEACHING LEVELS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38912" y="2615184"/>
            <a:ext cx="1207008" cy="32918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38912" y="2615184"/>
            <a:ext cx="12070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Undergraduate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737360" y="2615184"/>
            <a:ext cx="1207008" cy="32918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1737360" y="2615184"/>
            <a:ext cx="12070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Graduate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035808" y="2615184"/>
            <a:ext cx="1207008" cy="32918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3035808" y="2615184"/>
            <a:ext cx="12070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Executive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38912" y="3054096"/>
            <a:ext cx="38313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0D9488"/>
                </a:solidFill>
              </a:rPr>
              <a:t>RESEARCH INTERESTS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38912" y="3346704"/>
            <a:ext cx="383133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438912" y="3346704"/>
            <a:ext cx="54864" cy="4572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548640" y="3374136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A"/>
                </a:solidFill>
              </a:rPr>
              <a:t>Operations Management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48640" y="3584448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4748B"/>
                </a:solidFill>
              </a:rPr>
              <a:t>Supply Chains · Logistics · Teaching Analytics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38912" y="3877056"/>
            <a:ext cx="383133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438912" y="3877056"/>
            <a:ext cx="54864" cy="4572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548640" y="3904488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A"/>
                </a:solidFill>
              </a:rPr>
              <a:t>Energy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48640" y="41148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4748B"/>
                </a:solidFill>
              </a:rPr>
              <a:t>Electricity Pricing · Data Analysis · Sustainability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38912" y="4407408"/>
            <a:ext cx="383133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438912" y="4407408"/>
            <a:ext cx="54864" cy="4572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548640" y="443484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A"/>
                </a:solidFill>
              </a:rPr>
              <a:t>Healthcare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48640" y="4645152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4748B"/>
                </a:solidFill>
              </a:rPr>
              <a:t>Epidemic &amp; Public Health Management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663440" y="914400"/>
            <a:ext cx="4160520" cy="41148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4663440" y="914400"/>
            <a:ext cx="4160520" cy="64008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4828032" y="1005840"/>
            <a:ext cx="38313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1B2A4A"/>
                </a:solidFill>
              </a:rPr>
              <a:t>TEACHING PORTFOLIO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828032" y="1335024"/>
            <a:ext cx="3831336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</a:rPr>
              <a:t>SQL &amp; Business Intelligence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</a:rPr>
              <a:t>Advanced Spreadsheet Modeling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</a:rPr>
              <a:t>Operations &amp; Supply Chain Management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</a:rPr>
              <a:t>Global Supply Chains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</a:rPr>
              <a:t>Business Statistics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</a:rPr>
              <a:t>Energy Data Analysis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</a:rPr>
              <a:t>Business Analytics with Python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endParaRPr lang="en-US" sz="1400" dirty="0">
              <a:solidFill>
                <a:srgbClr val="1E293B"/>
              </a:solidFill>
            </a:endParaRPr>
          </a:p>
          <a:p>
            <a:pPr>
              <a:spcAft>
                <a:spcPts val="500"/>
              </a:spcAft>
              <a:buSzPct val="100000"/>
            </a:pPr>
            <a:r>
              <a:rPr lang="en-US" sz="1400" b="1" u="sng" dirty="0">
                <a:solidFill>
                  <a:srgbClr val="1E293B"/>
                </a:solidFill>
              </a:rPr>
              <a:t>Several Cases / In-class Projects</a:t>
            </a:r>
            <a:r>
              <a:rPr lang="en-US" sz="1400" dirty="0">
                <a:solidFill>
                  <a:srgbClr val="1E293B"/>
                </a:solidFill>
              </a:rPr>
              <a:t>: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</a:rPr>
              <a:t>Simulation March Madness Tournament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</a:rPr>
              <a:t>Portfolio Optimization</a:t>
            </a:r>
          </a:p>
          <a:p>
            <a:pPr marL="342900" indent="-342900">
              <a:spcAft>
                <a:spcPts val="500"/>
              </a:spcAft>
              <a:buSzPct val="100000"/>
              <a:buFontTx/>
              <a:buChar char="•"/>
            </a:pPr>
            <a:r>
              <a:rPr lang="en-US" sz="1400" dirty="0">
                <a:solidFill>
                  <a:srgbClr val="1E293B"/>
                </a:solidFill>
              </a:rPr>
              <a:t>Wordle Game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/>
              <a:t>…</a:t>
            </a:r>
          </a:p>
          <a:p>
            <a:pPr>
              <a:spcAft>
                <a:spcPts val="500"/>
              </a:spcAft>
              <a:buSzPct val="100000"/>
            </a:pPr>
            <a:endParaRPr lang="en-US" sz="1400" dirty="0">
              <a:solidFill>
                <a:srgbClr val="1E293B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</a:rPr>
              <a:t>MGSC 4790  ·  Business Analytics with Python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868680"/>
            <a:ext cx="484632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20040" y="1700784"/>
            <a:ext cx="4160520" cy="65836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320040" y="1700784"/>
            <a:ext cx="64008" cy="658368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57200" y="17647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369A1"/>
                </a:solidFill>
              </a:rPr>
              <a:t>01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1746504"/>
            <a:ext cx="2194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</a:rPr>
              <a:t>Descriptive Analytics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60120" y="2048256"/>
            <a:ext cx="4069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4748B"/>
                </a:solidFill>
              </a:rPr>
              <a:t>Data essentials &amp; imports (NumPy, Pandas…)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20040" y="2450592"/>
            <a:ext cx="4160520" cy="65836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320040" y="2450592"/>
            <a:ext cx="64008" cy="65836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57200" y="2514600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9488"/>
                </a:solidFill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60120" y="2496312"/>
            <a:ext cx="2194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</a:rPr>
              <a:t>Prescriptive Analytics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60120" y="2798064"/>
            <a:ext cx="4069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4748B"/>
                </a:solidFill>
              </a:rPr>
              <a:t>Optimization, Monte Carlo Simulations</a:t>
            </a:r>
            <a:br>
              <a:rPr lang="en-US" sz="1300" dirty="0">
                <a:solidFill>
                  <a:srgbClr val="64748B"/>
                </a:solidFill>
              </a:rPr>
            </a:br>
            <a:r>
              <a:rPr lang="en-US" sz="1300" dirty="0">
                <a:solidFill>
                  <a:srgbClr val="64748B"/>
                </a:solidFill>
              </a:rPr>
              <a:t>(NumPy, SciPy)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20040" y="3200400"/>
            <a:ext cx="4160520" cy="65836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320040" y="3200400"/>
            <a:ext cx="64008" cy="658368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57200" y="3264408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C3AED"/>
                </a:solidFill>
              </a:rPr>
              <a:t>03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60120" y="3246120"/>
            <a:ext cx="2194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</a:rPr>
              <a:t>Predictive Analytics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60120" y="3547872"/>
            <a:ext cx="4069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4748B"/>
                </a:solidFill>
              </a:rPr>
              <a:t>Forecasting &amp; time series w/ seasonality </a:t>
            </a:r>
            <a:br>
              <a:rPr lang="en-US" sz="1300" dirty="0">
                <a:solidFill>
                  <a:srgbClr val="64748B"/>
                </a:solidFill>
              </a:rPr>
            </a:br>
            <a:r>
              <a:rPr lang="en-US" sz="1300" dirty="0">
                <a:solidFill>
                  <a:srgbClr val="64748B"/>
                </a:solidFill>
              </a:rPr>
              <a:t>(StatModels, sklearn, Darts)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320040" y="3950208"/>
            <a:ext cx="4160520" cy="65836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320040" y="3950208"/>
            <a:ext cx="64008" cy="658368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457200" y="4014216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309"/>
                </a:solidFill>
              </a:rPr>
              <a:t>04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60120" y="3995928"/>
            <a:ext cx="2194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</a:rPr>
              <a:t>Visualization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960120" y="4297680"/>
            <a:ext cx="4069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4748B"/>
                </a:solidFill>
              </a:rPr>
              <a:t>Throughout all subject matters</a:t>
            </a:r>
            <a:br>
              <a:rPr lang="en-US" sz="1300" dirty="0">
                <a:solidFill>
                  <a:srgbClr val="64748B"/>
                </a:solidFill>
              </a:rPr>
            </a:br>
            <a:r>
              <a:rPr lang="en-US" sz="1300" dirty="0">
                <a:solidFill>
                  <a:srgbClr val="64748B"/>
                </a:solidFill>
              </a:rPr>
              <a:t>(MathPlotLib, Seaborn and Plotly)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320040" y="4736592"/>
            <a:ext cx="405740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No Pre-requisite; only foundational knowledge in any programming language recommended.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486400" y="1261872"/>
            <a:ext cx="3246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54" name="Shape 26">
            <a:extLst>
              <a:ext uri="{FF2B5EF4-FFF2-40B4-BE49-F238E27FC236}">
                <a16:creationId xmlns:a16="http://schemas.microsoft.com/office/drawing/2014/main" id="{B0F6BDE8-BDAD-60B4-168A-0A073DD71160}"/>
              </a:ext>
            </a:extLst>
          </p:cNvPr>
          <p:cNvSpPr/>
          <p:nvPr/>
        </p:nvSpPr>
        <p:spPr>
          <a:xfrm>
            <a:off x="4663440" y="914400"/>
            <a:ext cx="4160520" cy="41148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5" name="Shape 27">
            <a:extLst>
              <a:ext uri="{FF2B5EF4-FFF2-40B4-BE49-F238E27FC236}">
                <a16:creationId xmlns:a16="http://schemas.microsoft.com/office/drawing/2014/main" id="{D31ABFF5-19C5-ABC4-5E05-E6C7096B8EF1}"/>
              </a:ext>
            </a:extLst>
          </p:cNvPr>
          <p:cNvSpPr/>
          <p:nvPr/>
        </p:nvSpPr>
        <p:spPr>
          <a:xfrm>
            <a:off x="4663440" y="914400"/>
            <a:ext cx="4160520" cy="64008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6" name="Text 28">
            <a:extLst>
              <a:ext uri="{FF2B5EF4-FFF2-40B4-BE49-F238E27FC236}">
                <a16:creationId xmlns:a16="http://schemas.microsoft.com/office/drawing/2014/main" id="{FCC85300-DDE6-84BE-98D8-CBAF573D3B52}"/>
              </a:ext>
            </a:extLst>
          </p:cNvPr>
          <p:cNvSpPr/>
          <p:nvPr/>
        </p:nvSpPr>
        <p:spPr>
          <a:xfrm>
            <a:off x="4828032" y="1005840"/>
            <a:ext cx="38313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1B2A4A"/>
                </a:solidFill>
              </a:rPr>
              <a:t>COURSE DESCRIPTION</a:t>
            </a:r>
            <a:endParaRPr lang="en-US" sz="1000" dirty="0"/>
          </a:p>
        </p:txBody>
      </p:sp>
      <p:sp>
        <p:nvSpPr>
          <p:cNvPr id="57" name="Text 29">
            <a:extLst>
              <a:ext uri="{FF2B5EF4-FFF2-40B4-BE49-F238E27FC236}">
                <a16:creationId xmlns:a16="http://schemas.microsoft.com/office/drawing/2014/main" id="{BCF77A78-0B77-5F5C-D2CF-DE50C59C2D22}"/>
              </a:ext>
            </a:extLst>
          </p:cNvPr>
          <p:cNvSpPr/>
          <p:nvPr/>
        </p:nvSpPr>
        <p:spPr>
          <a:xfrm>
            <a:off x="4828032" y="1335024"/>
            <a:ext cx="3831336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500"/>
              </a:spcAft>
              <a:buSzPct val="100000"/>
            </a:pPr>
            <a:r>
              <a:rPr lang="en-US" sz="1400" i="1" dirty="0"/>
              <a:t>A hands-on course teaching Python for business analytics across finance and operations. Covers four areas --descriptive analytics, prescriptive analytics (optimization &amp; simulation), predictive analytics (forecasting), and visualization --applied to real-world business data. Students complete a </a:t>
            </a:r>
            <a:r>
              <a:rPr lang="en-US" sz="1400" b="1" i="1" dirty="0">
                <a:solidFill>
                  <a:srgbClr val="0070C0"/>
                </a:solidFill>
              </a:rPr>
              <a:t>team project optimizing and simulating investment portfolios of their choice</a:t>
            </a:r>
            <a:r>
              <a:rPr lang="en-US" sz="1400" i="1" dirty="0"/>
              <a:t>.</a:t>
            </a:r>
          </a:p>
          <a:p>
            <a:pPr>
              <a:spcAft>
                <a:spcPts val="500"/>
              </a:spcAft>
              <a:buSzPct val="100000"/>
            </a:pPr>
            <a:endParaRPr lang="en-US" sz="1400" dirty="0">
              <a:solidFill>
                <a:srgbClr val="1E293B"/>
              </a:solidFill>
            </a:endParaRPr>
          </a:p>
          <a:p>
            <a:pPr>
              <a:spcAft>
                <a:spcPts val="500"/>
              </a:spcAft>
              <a:buSzPct val="100000"/>
            </a:pPr>
            <a:r>
              <a:rPr lang="en-US" sz="1400" b="1" u="sng" dirty="0">
                <a:solidFill>
                  <a:srgbClr val="1E293B"/>
                </a:solidFill>
              </a:rPr>
              <a:t>Business Analytics and AI Certificate</a:t>
            </a:r>
            <a:r>
              <a:rPr lang="en-US" sz="1400" dirty="0">
                <a:solidFill>
                  <a:srgbClr val="1E293B"/>
                </a:solidFill>
              </a:rPr>
              <a:t>:</a:t>
            </a:r>
          </a:p>
          <a:p>
            <a:r>
              <a:rPr lang="en-US" sz="1400" i="1" dirty="0"/>
              <a:t>MGSC 4790 is a core required course in Freeman's Business Analytics &amp; AI Certificate - a 12-credit program preparing students for high-growth careers in data-driven strategy using Python, Tableau, and Power BI.</a:t>
            </a:r>
          </a:p>
        </p:txBody>
      </p:sp>
      <p:sp>
        <p:nvSpPr>
          <p:cNvPr id="58" name="Text 2">
            <a:extLst>
              <a:ext uri="{FF2B5EF4-FFF2-40B4-BE49-F238E27FC236}">
                <a16:creationId xmlns:a16="http://schemas.microsoft.com/office/drawing/2014/main" id="{27B83EF2-FF6F-3FEE-95B3-2275A2C7A533}"/>
              </a:ext>
            </a:extLst>
          </p:cNvPr>
          <p:cNvSpPr/>
          <p:nvPr/>
        </p:nvSpPr>
        <p:spPr>
          <a:xfrm>
            <a:off x="228600" y="813816"/>
            <a:ext cx="4215384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i="1" dirty="0"/>
              <a:t>Designed as a junior/senior-level experiential learning course in business analytics with applications from </a:t>
            </a:r>
            <a:r>
              <a:rPr lang="en-US" sz="1400" i="1" dirty="0">
                <a:solidFill>
                  <a:srgbClr val="0070C0"/>
                </a:solidFill>
              </a:rPr>
              <a:t>Operations</a:t>
            </a:r>
            <a:r>
              <a:rPr lang="en-US" sz="1400" i="1" dirty="0"/>
              <a:t>, </a:t>
            </a:r>
            <a:r>
              <a:rPr lang="en-US" sz="1400" i="1" dirty="0">
                <a:solidFill>
                  <a:srgbClr val="0070C0"/>
                </a:solidFill>
              </a:rPr>
              <a:t>Information Systems</a:t>
            </a:r>
            <a:r>
              <a:rPr lang="en-US" sz="1400" i="1" dirty="0"/>
              <a:t> and </a:t>
            </a:r>
            <a:r>
              <a:rPr lang="en-US" sz="1400" i="1" dirty="0">
                <a:solidFill>
                  <a:srgbClr val="0070C0"/>
                </a:solidFill>
              </a:rPr>
              <a:t>Finance</a:t>
            </a:r>
            <a:r>
              <a:rPr lang="en-US" sz="1400" i="1" dirty="0"/>
              <a:t>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320040" y="109728"/>
            <a:ext cx="850392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 dirty="0">
                <a:solidFill>
                  <a:srgbClr val="FFFFFF"/>
                </a:solidFill>
              </a:rPr>
              <a:t>Team Project  ·  Portfolio Optimization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882949"/>
            <a:ext cx="43232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dirty="0"/>
              <a:t>Junior and senior business students </a:t>
            </a:r>
            <a:r>
              <a:rPr lang="en-US" sz="1200" b="0" dirty="0"/>
              <a:t>--</a:t>
            </a:r>
            <a:r>
              <a:rPr sz="1200" b="0" dirty="0"/>
              <a:t> spanning diverse majors and coding backgrounds </a:t>
            </a:r>
            <a:r>
              <a:rPr lang="en-US" sz="1200" b="0" dirty="0"/>
              <a:t>--</a:t>
            </a:r>
            <a:r>
              <a:rPr sz="1200" b="0" dirty="0"/>
              <a:t> apply descriptive and prescriptive analytics to build their own optimized investment portfolios.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1554480"/>
            <a:ext cx="4083347" cy="74980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6" name="Rectangle 5"/>
          <p:cNvSpPr/>
          <p:nvPr/>
        </p:nvSpPr>
        <p:spPr>
          <a:xfrm>
            <a:off x="320040" y="1554480"/>
            <a:ext cx="54864" cy="749808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429768" y="1591056"/>
            <a:ext cx="457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369A1"/>
                </a:solidFill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591056"/>
            <a:ext cx="7818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Stock Selection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1" y="1883664"/>
            <a:ext cx="339975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64748B"/>
                </a:solidFill>
              </a:rPr>
              <a:t>Each team selects stocks from industries of their choosing </a:t>
            </a:r>
            <a:r>
              <a:rPr lang="en-US" sz="1100" b="0" i="0" dirty="0">
                <a:solidFill>
                  <a:srgbClr val="64748B"/>
                </a:solidFill>
              </a:rPr>
              <a:t>--</a:t>
            </a:r>
            <a:r>
              <a:rPr sz="1100" b="0" i="0" dirty="0">
                <a:solidFill>
                  <a:srgbClr val="64748B"/>
                </a:solidFill>
              </a:rPr>
              <a:t> sector analysis &amp; diversification rationale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0040" y="2404872"/>
            <a:ext cx="4083347" cy="74980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11" name="Rectangle 10"/>
          <p:cNvSpPr/>
          <p:nvPr/>
        </p:nvSpPr>
        <p:spPr>
          <a:xfrm>
            <a:off x="320040" y="2404872"/>
            <a:ext cx="54864" cy="749808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12" name="TextBox 11"/>
          <p:cNvSpPr txBox="1"/>
          <p:nvPr/>
        </p:nvSpPr>
        <p:spPr>
          <a:xfrm>
            <a:off x="429768" y="2441448"/>
            <a:ext cx="457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2441448"/>
            <a:ext cx="7818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Descriptive Analytics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1" y="2734056"/>
            <a:ext cx="372893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64748B"/>
                </a:solidFill>
              </a:rPr>
              <a:t>Historical returns, correlations, risk profiles </a:t>
            </a:r>
            <a:r>
              <a:rPr lang="en-US" sz="1100" b="0" i="0" dirty="0">
                <a:solidFill>
                  <a:srgbClr val="64748B"/>
                </a:solidFill>
              </a:rPr>
              <a:t>--</a:t>
            </a:r>
            <a:r>
              <a:rPr sz="1100" b="0" i="0" dirty="0">
                <a:solidFill>
                  <a:srgbClr val="64748B"/>
                </a:solidFill>
              </a:rPr>
              <a:t> real-time data via yfinance, Pandas, Seaborn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0040" y="3255264"/>
            <a:ext cx="4083347" cy="74980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16" name="Rectangle 15"/>
          <p:cNvSpPr/>
          <p:nvPr/>
        </p:nvSpPr>
        <p:spPr>
          <a:xfrm>
            <a:off x="320040" y="3255264"/>
            <a:ext cx="54864" cy="74980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17" name="TextBox 16"/>
          <p:cNvSpPr txBox="1"/>
          <p:nvPr/>
        </p:nvSpPr>
        <p:spPr>
          <a:xfrm>
            <a:off x="429768" y="3291840"/>
            <a:ext cx="457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7C3AED"/>
                </a:solidFill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3291840"/>
            <a:ext cx="7818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Prescriptive Analytics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1" y="3584448"/>
            <a:ext cx="339975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64748B"/>
                </a:solidFill>
              </a:rPr>
              <a:t>Mean-variance optimization, efficient frontier modeling, Monte Carlo simulations with SciPy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20040" y="4105656"/>
            <a:ext cx="4083347" cy="74980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21" name="Rectangle 20"/>
          <p:cNvSpPr/>
          <p:nvPr/>
        </p:nvSpPr>
        <p:spPr>
          <a:xfrm>
            <a:off x="320040" y="4105656"/>
            <a:ext cx="54864" cy="749808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22" name="TextBox 21"/>
          <p:cNvSpPr txBox="1"/>
          <p:nvPr/>
        </p:nvSpPr>
        <p:spPr>
          <a:xfrm>
            <a:off x="429768" y="4142232"/>
            <a:ext cx="457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B45309"/>
                </a:solidFill>
              </a:rP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1" y="4142231"/>
            <a:ext cx="37289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Final Deliverable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1" y="4434840"/>
            <a:ext cx="339975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64748B"/>
                </a:solidFill>
              </a:rPr>
              <a:t>Dynamic Plotly charts, optimized portfolio report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20040" y="4773168"/>
            <a:ext cx="8503920" cy="27432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6" name="TextBox 25"/>
          <p:cNvSpPr txBox="1"/>
          <p:nvPr/>
        </p:nvSpPr>
        <p:spPr>
          <a:xfrm>
            <a:off x="320040" y="4773168"/>
            <a:ext cx="8503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0" dirty="0">
                <a:solidFill>
                  <a:srgbClr val="CCFBF1"/>
                </a:solidFill>
              </a:rPr>
              <a:t>Python Stack:  NumPy  ·  Pandas  ·  SciPy  ·  Seaborn  ·  Plotly  ·  yfinance  +  AI-assisted coding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B8B7785-4CCD-D7E8-3DA9-227C99B80134}"/>
              </a:ext>
            </a:extLst>
          </p:cNvPr>
          <p:cNvSpPr/>
          <p:nvPr/>
        </p:nvSpPr>
        <p:spPr>
          <a:xfrm>
            <a:off x="4942884" y="536837"/>
            <a:ext cx="4160520" cy="292608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8E5B1A-59C1-AE5A-F380-0CCB26F18777}"/>
              </a:ext>
            </a:extLst>
          </p:cNvPr>
          <p:cNvSpPr txBox="1"/>
          <p:nvPr/>
        </p:nvSpPr>
        <p:spPr>
          <a:xfrm>
            <a:off x="5052612" y="573413"/>
            <a:ext cx="24131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FFFFFF"/>
                </a:solidFill>
              </a:rPr>
              <a:t>TEAM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889975-0BC8-E04D-F49E-8E8453A78D9F}"/>
              </a:ext>
            </a:extLst>
          </p:cNvPr>
          <p:cNvSpPr txBox="1"/>
          <p:nvPr/>
        </p:nvSpPr>
        <p:spPr>
          <a:xfrm>
            <a:off x="7439196" y="573413"/>
            <a:ext cx="1580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FFFFFF"/>
                </a:solidFill>
              </a:rPr>
              <a:t>INDUSTRY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ADE7F54-AACC-C2AD-8F06-E5167DF005E8}"/>
              </a:ext>
            </a:extLst>
          </p:cNvPr>
          <p:cNvSpPr/>
          <p:nvPr/>
        </p:nvSpPr>
        <p:spPr>
          <a:xfrm>
            <a:off x="4942884" y="829445"/>
            <a:ext cx="4160520" cy="329184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DB45330-F42A-5D68-4C00-3F15A6C2D03B}"/>
              </a:ext>
            </a:extLst>
          </p:cNvPr>
          <p:cNvSpPr/>
          <p:nvPr/>
        </p:nvSpPr>
        <p:spPr>
          <a:xfrm>
            <a:off x="4942884" y="829445"/>
            <a:ext cx="45720" cy="32918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6CC891F-95A0-2CD4-8968-0BF014913D11}"/>
              </a:ext>
            </a:extLst>
          </p:cNvPr>
          <p:cNvSpPr txBox="1"/>
          <p:nvPr/>
        </p:nvSpPr>
        <p:spPr>
          <a:xfrm>
            <a:off x="5052612" y="866021"/>
            <a:ext cx="23298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E293B"/>
                </a:solidFill>
              </a:rPr>
              <a:t>Tyler, Hudson &amp; William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2B2166-9ACD-E944-E442-9B6EBE593D85}"/>
              </a:ext>
            </a:extLst>
          </p:cNvPr>
          <p:cNvSpPr txBox="1"/>
          <p:nvPr/>
        </p:nvSpPr>
        <p:spPr>
          <a:xfrm>
            <a:off x="7439196" y="866021"/>
            <a:ext cx="1580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Defense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E9EA34F-8D8D-2BBB-0FF5-2A5A05D0FEEB}"/>
              </a:ext>
            </a:extLst>
          </p:cNvPr>
          <p:cNvSpPr/>
          <p:nvPr/>
        </p:nvSpPr>
        <p:spPr>
          <a:xfrm>
            <a:off x="4942884" y="1158629"/>
            <a:ext cx="4160520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3876556-80B9-04F3-6F8B-8B114B0AB324}"/>
              </a:ext>
            </a:extLst>
          </p:cNvPr>
          <p:cNvSpPr/>
          <p:nvPr/>
        </p:nvSpPr>
        <p:spPr>
          <a:xfrm>
            <a:off x="4942884" y="1158629"/>
            <a:ext cx="45720" cy="32918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17C028-2C84-952F-93CA-D3C284B22E52}"/>
              </a:ext>
            </a:extLst>
          </p:cNvPr>
          <p:cNvSpPr txBox="1"/>
          <p:nvPr/>
        </p:nvSpPr>
        <p:spPr>
          <a:xfrm>
            <a:off x="5052612" y="1195205"/>
            <a:ext cx="23298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E293B"/>
                </a:solidFill>
              </a:rPr>
              <a:t>Kelsey, Elle &amp; Olivia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C4C6C3D-D2D3-EAAE-9B80-1FA0D3F42D2C}"/>
              </a:ext>
            </a:extLst>
          </p:cNvPr>
          <p:cNvSpPr txBox="1"/>
          <p:nvPr/>
        </p:nvSpPr>
        <p:spPr>
          <a:xfrm>
            <a:off x="7439196" y="1195205"/>
            <a:ext cx="15809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Fashion / Consumer Goods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BC20CF-B86F-17FB-FD9F-CE1F6B3EF002}"/>
              </a:ext>
            </a:extLst>
          </p:cNvPr>
          <p:cNvSpPr/>
          <p:nvPr/>
        </p:nvSpPr>
        <p:spPr>
          <a:xfrm>
            <a:off x="4942884" y="1487812"/>
            <a:ext cx="4160520" cy="329184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078F870-645E-19A0-5E48-868EEF8F9DE3}"/>
              </a:ext>
            </a:extLst>
          </p:cNvPr>
          <p:cNvSpPr/>
          <p:nvPr/>
        </p:nvSpPr>
        <p:spPr>
          <a:xfrm>
            <a:off x="4942884" y="1487812"/>
            <a:ext cx="45720" cy="32918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F72DD60-8A26-B5CD-072A-A17F05A8895D}"/>
              </a:ext>
            </a:extLst>
          </p:cNvPr>
          <p:cNvSpPr txBox="1"/>
          <p:nvPr/>
        </p:nvSpPr>
        <p:spPr>
          <a:xfrm>
            <a:off x="5052612" y="1524389"/>
            <a:ext cx="23298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E293B"/>
                </a:solidFill>
              </a:rPr>
              <a:t>Juan, Nastassja &amp; Jessica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309C5E4-E71B-C63D-64AA-A10B863C7F85}"/>
              </a:ext>
            </a:extLst>
          </p:cNvPr>
          <p:cNvSpPr txBox="1"/>
          <p:nvPr/>
        </p:nvSpPr>
        <p:spPr>
          <a:xfrm>
            <a:off x="7439196" y="1524389"/>
            <a:ext cx="1580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Airlines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E67540F-EBA1-00E9-7821-D3C03B03ECEC}"/>
              </a:ext>
            </a:extLst>
          </p:cNvPr>
          <p:cNvSpPr/>
          <p:nvPr/>
        </p:nvSpPr>
        <p:spPr>
          <a:xfrm>
            <a:off x="4942884" y="1816997"/>
            <a:ext cx="4160520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1A66E2B-0501-0C58-1CFC-BBD5B81203B1}"/>
              </a:ext>
            </a:extLst>
          </p:cNvPr>
          <p:cNvSpPr/>
          <p:nvPr/>
        </p:nvSpPr>
        <p:spPr>
          <a:xfrm>
            <a:off x="4942884" y="1816997"/>
            <a:ext cx="45720" cy="32918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CA8567-3D19-F23E-F2B2-741B758FC1C7}"/>
              </a:ext>
            </a:extLst>
          </p:cNvPr>
          <p:cNvSpPr txBox="1"/>
          <p:nvPr/>
        </p:nvSpPr>
        <p:spPr>
          <a:xfrm>
            <a:off x="5052612" y="1853573"/>
            <a:ext cx="23298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E293B"/>
                </a:solidFill>
                <a:highlight>
                  <a:srgbClr val="FFFF00"/>
                </a:highlight>
              </a:rPr>
              <a:t>Chloe, Quentin &amp; Marina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278D849-80DF-40D1-58FA-10D8494678E9}"/>
              </a:ext>
            </a:extLst>
          </p:cNvPr>
          <p:cNvSpPr txBox="1"/>
          <p:nvPr/>
        </p:nvSpPr>
        <p:spPr>
          <a:xfrm>
            <a:off x="7439196" y="1853573"/>
            <a:ext cx="1580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  <a:highlight>
                  <a:srgbClr val="FFFF00"/>
                </a:highlight>
              </a:rPr>
              <a:t>Healthcare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85CDDD2-56D5-BF53-15B2-99380BC84000}"/>
              </a:ext>
            </a:extLst>
          </p:cNvPr>
          <p:cNvSpPr/>
          <p:nvPr/>
        </p:nvSpPr>
        <p:spPr>
          <a:xfrm>
            <a:off x="4942884" y="2146181"/>
            <a:ext cx="4160520" cy="329184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AF634A4-059F-C03C-F779-E9378D0F6665}"/>
              </a:ext>
            </a:extLst>
          </p:cNvPr>
          <p:cNvSpPr/>
          <p:nvPr/>
        </p:nvSpPr>
        <p:spPr>
          <a:xfrm>
            <a:off x="4942884" y="2146181"/>
            <a:ext cx="45720" cy="32918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EE7C007-806E-0E90-F6CF-DC0E1B3DCA5C}"/>
              </a:ext>
            </a:extLst>
          </p:cNvPr>
          <p:cNvSpPr txBox="1"/>
          <p:nvPr/>
        </p:nvSpPr>
        <p:spPr>
          <a:xfrm>
            <a:off x="5052612" y="2182757"/>
            <a:ext cx="23298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E293B"/>
                </a:solidFill>
              </a:rPr>
              <a:t>Natalie, Coco &amp; Whitney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7788ED4-9BF1-BC1B-7D95-C8C11DEFDF12}"/>
              </a:ext>
            </a:extLst>
          </p:cNvPr>
          <p:cNvSpPr txBox="1"/>
          <p:nvPr/>
        </p:nvSpPr>
        <p:spPr>
          <a:xfrm>
            <a:off x="7439196" y="2182757"/>
            <a:ext cx="1580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Automotive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5D0EA88-C6FA-B377-AC6C-5BB68B3A7F68}"/>
              </a:ext>
            </a:extLst>
          </p:cNvPr>
          <p:cNvSpPr/>
          <p:nvPr/>
        </p:nvSpPr>
        <p:spPr>
          <a:xfrm>
            <a:off x="4942884" y="2475365"/>
            <a:ext cx="4160520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FF4480F-81E9-B337-6281-C1B8A4DC6C5A}"/>
              </a:ext>
            </a:extLst>
          </p:cNvPr>
          <p:cNvSpPr/>
          <p:nvPr/>
        </p:nvSpPr>
        <p:spPr>
          <a:xfrm>
            <a:off x="4942884" y="2475365"/>
            <a:ext cx="45720" cy="32918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287E25B-9C3E-B5D5-D348-1920AC1DE1A0}"/>
              </a:ext>
            </a:extLst>
          </p:cNvPr>
          <p:cNvSpPr txBox="1"/>
          <p:nvPr/>
        </p:nvSpPr>
        <p:spPr>
          <a:xfrm>
            <a:off x="5052612" y="2511941"/>
            <a:ext cx="23298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E293B"/>
                </a:solidFill>
              </a:rPr>
              <a:t>Rudyard, Maria Clara &amp; Nicolas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7961B72-412F-B08D-ED3F-C8ACB1305B48}"/>
              </a:ext>
            </a:extLst>
          </p:cNvPr>
          <p:cNvSpPr txBox="1"/>
          <p:nvPr/>
        </p:nvSpPr>
        <p:spPr>
          <a:xfrm>
            <a:off x="7439196" y="2511941"/>
            <a:ext cx="1580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Finance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384FA4B-F56D-3A11-5216-52D147D7F0C5}"/>
              </a:ext>
            </a:extLst>
          </p:cNvPr>
          <p:cNvSpPr/>
          <p:nvPr/>
        </p:nvSpPr>
        <p:spPr>
          <a:xfrm>
            <a:off x="4942884" y="2778155"/>
            <a:ext cx="4160520" cy="329184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66F3895-0D5C-B430-B3B5-6B6E4935DDD7}"/>
              </a:ext>
            </a:extLst>
          </p:cNvPr>
          <p:cNvSpPr/>
          <p:nvPr/>
        </p:nvSpPr>
        <p:spPr>
          <a:xfrm>
            <a:off x="4942884" y="2778155"/>
            <a:ext cx="45720" cy="32918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AE0A77F-DEDD-23A2-7C08-EFE771283B84}"/>
              </a:ext>
            </a:extLst>
          </p:cNvPr>
          <p:cNvSpPr txBox="1"/>
          <p:nvPr/>
        </p:nvSpPr>
        <p:spPr>
          <a:xfrm>
            <a:off x="5052612" y="2814731"/>
            <a:ext cx="23298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E293B"/>
                </a:solidFill>
              </a:rPr>
              <a:t>Chloe L., Carley &amp; Annika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1DB273-0972-09A1-5B7B-6E4A0E2A1A2D}"/>
              </a:ext>
            </a:extLst>
          </p:cNvPr>
          <p:cNvSpPr txBox="1"/>
          <p:nvPr/>
        </p:nvSpPr>
        <p:spPr>
          <a:xfrm>
            <a:off x="7439196" y="2814731"/>
            <a:ext cx="1580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Entertainment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2DA18D8-6D16-62EB-81B6-E5632AE9B322}"/>
              </a:ext>
            </a:extLst>
          </p:cNvPr>
          <p:cNvSpPr/>
          <p:nvPr/>
        </p:nvSpPr>
        <p:spPr>
          <a:xfrm>
            <a:off x="4942884" y="3107339"/>
            <a:ext cx="4160520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540059A-EF5B-CAC0-E500-D4A3E4628C80}"/>
              </a:ext>
            </a:extLst>
          </p:cNvPr>
          <p:cNvSpPr/>
          <p:nvPr/>
        </p:nvSpPr>
        <p:spPr>
          <a:xfrm>
            <a:off x="4942884" y="3107339"/>
            <a:ext cx="45720" cy="32918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4934CF2-3A87-22F4-53C9-BC521727D0CC}"/>
              </a:ext>
            </a:extLst>
          </p:cNvPr>
          <p:cNvSpPr txBox="1"/>
          <p:nvPr/>
        </p:nvSpPr>
        <p:spPr>
          <a:xfrm>
            <a:off x="5052612" y="3143915"/>
            <a:ext cx="23298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E293B"/>
                </a:solidFill>
              </a:rPr>
              <a:t>Joshua, Aidan &amp; Will B.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D713B93-0CB6-E81B-47C1-8CBC417D34BA}"/>
              </a:ext>
            </a:extLst>
          </p:cNvPr>
          <p:cNvSpPr txBox="1"/>
          <p:nvPr/>
        </p:nvSpPr>
        <p:spPr>
          <a:xfrm>
            <a:off x="7439196" y="3143915"/>
            <a:ext cx="1580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Energy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C355E78-A660-D883-8497-9642E16ABBC8}"/>
              </a:ext>
            </a:extLst>
          </p:cNvPr>
          <p:cNvSpPr/>
          <p:nvPr/>
        </p:nvSpPr>
        <p:spPr>
          <a:xfrm>
            <a:off x="4942884" y="3436522"/>
            <a:ext cx="4160520" cy="329184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8DC7EA5-4517-09BB-3C50-BE61E21BB4CA}"/>
              </a:ext>
            </a:extLst>
          </p:cNvPr>
          <p:cNvSpPr/>
          <p:nvPr/>
        </p:nvSpPr>
        <p:spPr>
          <a:xfrm>
            <a:off x="4942884" y="3436522"/>
            <a:ext cx="45720" cy="32918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610F961-06CF-64FC-3C2F-546892A84E4D}"/>
              </a:ext>
            </a:extLst>
          </p:cNvPr>
          <p:cNvSpPr txBox="1"/>
          <p:nvPr/>
        </p:nvSpPr>
        <p:spPr>
          <a:xfrm>
            <a:off x="5052612" y="3473099"/>
            <a:ext cx="23298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E293B"/>
                </a:solidFill>
              </a:rPr>
              <a:t>Grayson, Reginald &amp; Jingyi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608F25C-94BE-AB2B-6BD6-114A3D6AFC63}"/>
              </a:ext>
            </a:extLst>
          </p:cNvPr>
          <p:cNvSpPr txBox="1"/>
          <p:nvPr/>
        </p:nvSpPr>
        <p:spPr>
          <a:xfrm>
            <a:off x="7439196" y="3473099"/>
            <a:ext cx="1580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Biopharmaceuticals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47770B8-6BD2-8044-7DDE-78F440E138B2}"/>
              </a:ext>
            </a:extLst>
          </p:cNvPr>
          <p:cNvSpPr/>
          <p:nvPr/>
        </p:nvSpPr>
        <p:spPr>
          <a:xfrm>
            <a:off x="4942884" y="3765707"/>
            <a:ext cx="4160520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0179077-82B5-FA04-2E7A-1528D2F1A59A}"/>
              </a:ext>
            </a:extLst>
          </p:cNvPr>
          <p:cNvSpPr/>
          <p:nvPr/>
        </p:nvSpPr>
        <p:spPr>
          <a:xfrm>
            <a:off x="4942884" y="3765707"/>
            <a:ext cx="45720" cy="32918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BA39E6A-F325-ACC5-2F4D-9E8BD22C5FAC}"/>
              </a:ext>
            </a:extLst>
          </p:cNvPr>
          <p:cNvSpPr txBox="1"/>
          <p:nvPr/>
        </p:nvSpPr>
        <p:spPr>
          <a:xfrm>
            <a:off x="5052612" y="3802283"/>
            <a:ext cx="23298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E293B"/>
                </a:solidFill>
              </a:rPr>
              <a:t>Alex, Gabe &amp; Griffin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41839F-B426-7D1E-C4AE-A55E5572E143}"/>
              </a:ext>
            </a:extLst>
          </p:cNvPr>
          <p:cNvSpPr txBox="1"/>
          <p:nvPr/>
        </p:nvSpPr>
        <p:spPr>
          <a:xfrm>
            <a:off x="7439196" y="3802283"/>
            <a:ext cx="1580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Sports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B16773DA-316B-3AD4-468E-1A3525DC97CD}"/>
              </a:ext>
            </a:extLst>
          </p:cNvPr>
          <p:cNvSpPr/>
          <p:nvPr/>
        </p:nvSpPr>
        <p:spPr>
          <a:xfrm>
            <a:off x="4942884" y="4094891"/>
            <a:ext cx="4160520" cy="329184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B6036BB-31CF-6324-8653-8E72FD51DCBE}"/>
              </a:ext>
            </a:extLst>
          </p:cNvPr>
          <p:cNvSpPr/>
          <p:nvPr/>
        </p:nvSpPr>
        <p:spPr>
          <a:xfrm>
            <a:off x="4942884" y="4094891"/>
            <a:ext cx="45720" cy="32918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842E681-B15B-E7B1-55C8-28FD8B86DF40}"/>
              </a:ext>
            </a:extLst>
          </p:cNvPr>
          <p:cNvSpPr txBox="1"/>
          <p:nvPr/>
        </p:nvSpPr>
        <p:spPr>
          <a:xfrm>
            <a:off x="5052612" y="4131467"/>
            <a:ext cx="23298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E293B"/>
                </a:solidFill>
              </a:rPr>
              <a:t>Caitlin, Cosette &amp; Gordie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D637F06-1D92-4AA0-59B9-E23C807451E0}"/>
              </a:ext>
            </a:extLst>
          </p:cNvPr>
          <p:cNvSpPr txBox="1"/>
          <p:nvPr/>
        </p:nvSpPr>
        <p:spPr>
          <a:xfrm>
            <a:off x="7439196" y="4131467"/>
            <a:ext cx="1580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Food &amp; Beverage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5B3529D-15C1-7B0B-A7F9-94DC5D327DD1}"/>
              </a:ext>
            </a:extLst>
          </p:cNvPr>
          <p:cNvSpPr/>
          <p:nvPr/>
        </p:nvSpPr>
        <p:spPr>
          <a:xfrm>
            <a:off x="4942884" y="4424075"/>
            <a:ext cx="4160520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C723C7D-A5AE-EA6B-7843-072170C01BC9}"/>
              </a:ext>
            </a:extLst>
          </p:cNvPr>
          <p:cNvSpPr/>
          <p:nvPr/>
        </p:nvSpPr>
        <p:spPr>
          <a:xfrm>
            <a:off x="4942884" y="4424075"/>
            <a:ext cx="45720" cy="32918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80BD741-9602-0CC7-22BA-B5AB9A50BF66}"/>
              </a:ext>
            </a:extLst>
          </p:cNvPr>
          <p:cNvSpPr txBox="1"/>
          <p:nvPr/>
        </p:nvSpPr>
        <p:spPr>
          <a:xfrm>
            <a:off x="5052612" y="4460651"/>
            <a:ext cx="23298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E293B"/>
                </a:solidFill>
              </a:rPr>
              <a:t>Jordan &amp; Megan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BE4729C-D70D-0982-C8F7-3081E518E3DD}"/>
              </a:ext>
            </a:extLst>
          </p:cNvPr>
          <p:cNvSpPr txBox="1"/>
          <p:nvPr/>
        </p:nvSpPr>
        <p:spPr>
          <a:xfrm>
            <a:off x="7439196" y="4460651"/>
            <a:ext cx="1580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Fast-Food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320040" y="109728"/>
            <a:ext cx="85039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 dirty="0">
                <a:solidFill>
                  <a:srgbClr val="FFFFFF"/>
                </a:solidFill>
              </a:rPr>
              <a:t>Student Example  ·  </a:t>
            </a:r>
            <a:br>
              <a:rPr lang="en-US" sz="2200" b="1" i="0" dirty="0">
                <a:solidFill>
                  <a:srgbClr val="FFFFFF"/>
                </a:solidFill>
              </a:rPr>
            </a:br>
            <a:r>
              <a:rPr sz="2200" b="1" i="0" dirty="0">
                <a:solidFill>
                  <a:srgbClr val="FFFFFF"/>
                </a:solidFill>
              </a:rPr>
              <a:t>Healthcare Portfolio </a:t>
            </a:r>
            <a:r>
              <a:rPr lang="en-US" sz="2200" b="1" i="0" dirty="0">
                <a:solidFill>
                  <a:srgbClr val="FFFFFF"/>
                </a:solidFill>
              </a:rPr>
              <a:t>--</a:t>
            </a:r>
            <a:r>
              <a:rPr sz="2200" b="1" i="0" dirty="0">
                <a:solidFill>
                  <a:srgbClr val="FFFFFF"/>
                </a:solidFill>
              </a:rPr>
              <a:t> Stock Selection &amp; Data Pipeline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1225296"/>
            <a:ext cx="4206240" cy="379476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6" name="Rectangle 5"/>
          <p:cNvSpPr/>
          <p:nvPr/>
        </p:nvSpPr>
        <p:spPr>
          <a:xfrm>
            <a:off x="274320" y="1225296"/>
            <a:ext cx="4206240" cy="5486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438912" y="1335024"/>
            <a:ext cx="38770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PORTFOLIO RATIONALE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912" y="1627632"/>
            <a:ext cx="38770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 dirty="0">
                <a:solidFill>
                  <a:srgbClr val="1E293B"/>
                </a:solidFill>
              </a:rPr>
              <a:t>Starting from 6 diversified base assets, the team expanded to include 6 Healthcare stocks </a:t>
            </a:r>
            <a:r>
              <a:rPr lang="en-US" sz="1200" b="0" i="0" dirty="0">
                <a:solidFill>
                  <a:srgbClr val="1E293B"/>
                </a:solidFill>
              </a:rPr>
              <a:t>--</a:t>
            </a:r>
            <a:r>
              <a:rPr sz="1200" b="0" i="0" dirty="0">
                <a:solidFill>
                  <a:srgbClr val="1E293B"/>
                </a:solidFill>
              </a:rPr>
              <a:t> chosen for their defensive nature, steady demand, and strong sector growth potential.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9204" y="2301499"/>
            <a:ext cx="38770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BASE ASSETS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9204" y="2575819"/>
            <a:ext cx="387705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1168" indent="-164592" algn="l">
              <a:buChar char="•"/>
            </a:pPr>
            <a:r>
              <a:rPr sz="1100" dirty="0">
                <a:solidFill>
                  <a:srgbClr val="1E293B"/>
                </a:solidFill>
              </a:rPr>
              <a:t>AAPL </a:t>
            </a:r>
            <a:r>
              <a:rPr lang="en-US" sz="1100" dirty="0">
                <a:solidFill>
                  <a:srgbClr val="1E293B"/>
                </a:solidFill>
              </a:rPr>
              <a:t>--</a:t>
            </a:r>
            <a:r>
              <a:rPr sz="1100" dirty="0">
                <a:solidFill>
                  <a:srgbClr val="1E293B"/>
                </a:solidFill>
              </a:rPr>
              <a:t> Apple (Technology)</a:t>
            </a:r>
          </a:p>
          <a:p>
            <a:pPr marL="201168" indent="-164592" algn="l">
              <a:buChar char="•"/>
            </a:pPr>
            <a:r>
              <a:rPr sz="1100" dirty="0">
                <a:solidFill>
                  <a:srgbClr val="1E293B"/>
                </a:solidFill>
              </a:rPr>
              <a:t>IBM </a:t>
            </a:r>
            <a:r>
              <a:rPr lang="en-US" sz="1100" dirty="0">
                <a:solidFill>
                  <a:srgbClr val="1E293B"/>
                </a:solidFill>
              </a:rPr>
              <a:t>--</a:t>
            </a:r>
            <a:r>
              <a:rPr sz="1100" dirty="0">
                <a:solidFill>
                  <a:srgbClr val="1E293B"/>
                </a:solidFill>
              </a:rPr>
              <a:t> IBM Corp (Technology)</a:t>
            </a:r>
          </a:p>
          <a:p>
            <a:pPr marL="201168" indent="-164592" algn="l">
              <a:buChar char="•"/>
            </a:pPr>
            <a:r>
              <a:rPr sz="1100" dirty="0">
                <a:solidFill>
                  <a:srgbClr val="1E293B"/>
                </a:solidFill>
              </a:rPr>
              <a:t>XOM </a:t>
            </a:r>
            <a:r>
              <a:rPr lang="en-US" sz="1100" dirty="0">
                <a:solidFill>
                  <a:srgbClr val="1E293B"/>
                </a:solidFill>
              </a:rPr>
              <a:t>--</a:t>
            </a:r>
            <a:r>
              <a:rPr sz="1100" dirty="0">
                <a:solidFill>
                  <a:srgbClr val="1E293B"/>
                </a:solidFill>
              </a:rPr>
              <a:t> ExxonMobil (Energy)</a:t>
            </a:r>
          </a:p>
          <a:p>
            <a:pPr marL="201168" indent="-164592" algn="l">
              <a:buChar char="•"/>
            </a:pPr>
            <a:r>
              <a:rPr sz="1100" dirty="0">
                <a:solidFill>
                  <a:srgbClr val="1E293B"/>
                </a:solidFill>
              </a:rPr>
              <a:t>DAL </a:t>
            </a:r>
            <a:r>
              <a:rPr lang="en-US" sz="1100" dirty="0">
                <a:solidFill>
                  <a:srgbClr val="1E293B"/>
                </a:solidFill>
              </a:rPr>
              <a:t>--</a:t>
            </a:r>
            <a:r>
              <a:rPr sz="1100" dirty="0">
                <a:solidFill>
                  <a:srgbClr val="1E293B"/>
                </a:solidFill>
              </a:rPr>
              <a:t> Delta Air Lines</a:t>
            </a:r>
          </a:p>
          <a:p>
            <a:pPr marL="201168" indent="-164592" algn="l">
              <a:buChar char="•"/>
            </a:pPr>
            <a:r>
              <a:rPr sz="1100" dirty="0">
                <a:solidFill>
                  <a:srgbClr val="1E293B"/>
                </a:solidFill>
              </a:rPr>
              <a:t>HBCP </a:t>
            </a:r>
            <a:r>
              <a:rPr lang="en-US" sz="1100" dirty="0">
                <a:solidFill>
                  <a:srgbClr val="1E293B"/>
                </a:solidFill>
              </a:rPr>
              <a:t>--</a:t>
            </a:r>
            <a:r>
              <a:rPr sz="1100" dirty="0">
                <a:solidFill>
                  <a:srgbClr val="1E293B"/>
                </a:solidFill>
              </a:rPr>
              <a:t> Home Bancorp (Finance)</a:t>
            </a:r>
          </a:p>
          <a:p>
            <a:pPr marL="201168" indent="-164592" algn="l">
              <a:buChar char="•"/>
            </a:pPr>
            <a:r>
              <a:rPr sz="1100" dirty="0">
                <a:solidFill>
                  <a:srgbClr val="1E293B"/>
                </a:solidFill>
              </a:rPr>
              <a:t>Gold Futures (Commodity)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9204" y="3613502"/>
            <a:ext cx="38770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HEALTHCARE EXPANSION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9204" y="3878678"/>
            <a:ext cx="387705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1168" indent="-164592" algn="l">
              <a:buChar char="•"/>
            </a:pPr>
            <a:r>
              <a:rPr sz="1100" dirty="0">
                <a:solidFill>
                  <a:srgbClr val="0D9488"/>
                </a:solidFill>
              </a:rPr>
              <a:t>PFE </a:t>
            </a:r>
            <a:r>
              <a:rPr lang="en-US" sz="1100" dirty="0">
                <a:solidFill>
                  <a:srgbClr val="0D9488"/>
                </a:solidFill>
              </a:rPr>
              <a:t>--</a:t>
            </a:r>
            <a:r>
              <a:rPr sz="1100" dirty="0">
                <a:solidFill>
                  <a:srgbClr val="0D9488"/>
                </a:solidFill>
              </a:rPr>
              <a:t> Pfizer</a:t>
            </a:r>
          </a:p>
          <a:p>
            <a:pPr marL="201168" indent="-164592" algn="l">
              <a:buChar char="•"/>
            </a:pPr>
            <a:r>
              <a:rPr sz="1100" dirty="0">
                <a:solidFill>
                  <a:srgbClr val="0D9488"/>
                </a:solidFill>
              </a:rPr>
              <a:t>JNJ </a:t>
            </a:r>
            <a:r>
              <a:rPr lang="en-US" sz="1100" dirty="0">
                <a:solidFill>
                  <a:srgbClr val="0D9488"/>
                </a:solidFill>
              </a:rPr>
              <a:t>--</a:t>
            </a:r>
            <a:r>
              <a:rPr sz="1100" dirty="0">
                <a:solidFill>
                  <a:srgbClr val="0D9488"/>
                </a:solidFill>
              </a:rPr>
              <a:t> Johnson &amp; Johnson</a:t>
            </a:r>
          </a:p>
          <a:p>
            <a:pPr marL="201168" indent="-164592" algn="l">
              <a:buChar char="•"/>
            </a:pPr>
            <a:r>
              <a:rPr sz="1100" dirty="0">
                <a:solidFill>
                  <a:srgbClr val="0D9488"/>
                </a:solidFill>
              </a:rPr>
              <a:t>UNH </a:t>
            </a:r>
            <a:r>
              <a:rPr lang="en-US" sz="1100" dirty="0">
                <a:solidFill>
                  <a:srgbClr val="0D9488"/>
                </a:solidFill>
              </a:rPr>
              <a:t>--</a:t>
            </a:r>
            <a:r>
              <a:rPr sz="1100" dirty="0">
                <a:solidFill>
                  <a:srgbClr val="0D9488"/>
                </a:solidFill>
              </a:rPr>
              <a:t> UnitedHealth</a:t>
            </a:r>
          </a:p>
          <a:p>
            <a:pPr marL="201168" indent="-164592" algn="l">
              <a:buChar char="•"/>
            </a:pPr>
            <a:r>
              <a:rPr sz="1100" dirty="0">
                <a:solidFill>
                  <a:srgbClr val="0D9488"/>
                </a:solidFill>
              </a:rPr>
              <a:t>CVS </a:t>
            </a:r>
            <a:r>
              <a:rPr lang="en-US" sz="1100" dirty="0">
                <a:solidFill>
                  <a:srgbClr val="0D9488"/>
                </a:solidFill>
              </a:rPr>
              <a:t>--</a:t>
            </a:r>
            <a:r>
              <a:rPr sz="1100" dirty="0">
                <a:solidFill>
                  <a:srgbClr val="0D9488"/>
                </a:solidFill>
              </a:rPr>
              <a:t> CVS Health</a:t>
            </a:r>
          </a:p>
          <a:p>
            <a:pPr marL="201168" indent="-164592" algn="l">
              <a:buChar char="•"/>
            </a:pPr>
            <a:r>
              <a:rPr sz="1100" dirty="0">
                <a:solidFill>
                  <a:srgbClr val="0D9488"/>
                </a:solidFill>
              </a:rPr>
              <a:t>LLY </a:t>
            </a:r>
            <a:r>
              <a:rPr lang="en-US" sz="1100" dirty="0">
                <a:solidFill>
                  <a:srgbClr val="0D9488"/>
                </a:solidFill>
              </a:rPr>
              <a:t>--</a:t>
            </a:r>
            <a:r>
              <a:rPr sz="1100" dirty="0">
                <a:solidFill>
                  <a:srgbClr val="0D9488"/>
                </a:solidFill>
              </a:rPr>
              <a:t> Eli Lilly</a:t>
            </a:r>
          </a:p>
          <a:p>
            <a:pPr marL="201168" indent="-164592" algn="l">
              <a:buChar char="•"/>
            </a:pPr>
            <a:r>
              <a:rPr sz="1100" dirty="0">
                <a:solidFill>
                  <a:srgbClr val="0D9488"/>
                </a:solidFill>
              </a:rPr>
              <a:t>GILD </a:t>
            </a:r>
            <a:r>
              <a:rPr lang="en-US" sz="1100" dirty="0">
                <a:solidFill>
                  <a:srgbClr val="0D9488"/>
                </a:solidFill>
              </a:rPr>
              <a:t>--</a:t>
            </a:r>
            <a:r>
              <a:rPr sz="1100" dirty="0">
                <a:solidFill>
                  <a:srgbClr val="0D9488"/>
                </a:solidFill>
              </a:rPr>
              <a:t> Gilead Sciences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63440" y="1225296"/>
            <a:ext cx="4206240" cy="379476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4663440" y="1225296"/>
            <a:ext cx="4206240" cy="54864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5" name="TextBox 14"/>
          <p:cNvSpPr txBox="1"/>
          <p:nvPr/>
        </p:nvSpPr>
        <p:spPr>
          <a:xfrm>
            <a:off x="4828032" y="1335024"/>
            <a:ext cx="38770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 dirty="0">
                <a:solidFill>
                  <a:srgbClr val="1B2A4A"/>
                </a:solidFill>
              </a:rPr>
              <a:t>DATA PIPELINE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28032" y="1600200"/>
            <a:ext cx="3877056" cy="47548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7" name="Rectangle 16"/>
          <p:cNvSpPr/>
          <p:nvPr/>
        </p:nvSpPr>
        <p:spPr>
          <a:xfrm>
            <a:off x="4828032" y="1600200"/>
            <a:ext cx="54864" cy="475488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8" name="TextBox 17"/>
          <p:cNvSpPr txBox="1"/>
          <p:nvPr/>
        </p:nvSpPr>
        <p:spPr>
          <a:xfrm>
            <a:off x="4937760" y="1636776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0D9488"/>
                </a:solidFill>
              </a:rPr>
              <a:t>01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22392" y="1636776"/>
            <a:ext cx="31912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yfinance Download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22392" y="1929384"/>
            <a:ext cx="3191256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 dirty="0">
                <a:solidFill>
                  <a:srgbClr val="64748B"/>
                </a:solidFill>
              </a:rPr>
              <a:t>Monthly adj. closing prices · 201</a:t>
            </a:r>
            <a:r>
              <a:rPr lang="en-US" sz="950" b="0" i="0" dirty="0">
                <a:solidFill>
                  <a:srgbClr val="64748B"/>
                </a:solidFill>
              </a:rPr>
              <a:t>6</a:t>
            </a:r>
            <a:r>
              <a:rPr sz="950" b="0" i="0" dirty="0">
                <a:solidFill>
                  <a:srgbClr val="64748B"/>
                </a:solidFill>
              </a:rPr>
              <a:t>–202</a:t>
            </a:r>
            <a:r>
              <a:rPr lang="en-US" sz="950" b="0" i="0" dirty="0">
                <a:solidFill>
                  <a:srgbClr val="64748B"/>
                </a:solidFill>
              </a:rPr>
              <a:t>6</a:t>
            </a:r>
            <a:r>
              <a:rPr sz="950" b="0" i="0" dirty="0">
                <a:solidFill>
                  <a:srgbClr val="64748B"/>
                </a:solidFill>
              </a:rPr>
              <a:t> · 12 assets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828032" y="2148840"/>
            <a:ext cx="3877056" cy="47548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2" name="Rectangle 21"/>
          <p:cNvSpPr/>
          <p:nvPr/>
        </p:nvSpPr>
        <p:spPr>
          <a:xfrm>
            <a:off x="4828032" y="2148840"/>
            <a:ext cx="54864" cy="475488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3" name="TextBox 22"/>
          <p:cNvSpPr txBox="1"/>
          <p:nvPr/>
        </p:nvSpPr>
        <p:spPr>
          <a:xfrm>
            <a:off x="4937760" y="2185416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0369A1"/>
                </a:solidFill>
              </a:rPr>
              <a:t>02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22392" y="2185416"/>
            <a:ext cx="31912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Log Returns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22392" y="2478024"/>
            <a:ext cx="3191256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 dirty="0">
                <a:solidFill>
                  <a:srgbClr val="64748B"/>
                </a:solidFill>
              </a:rPr>
              <a:t>r_t = ln(P_t / P_{t-1})  </a:t>
            </a:r>
            <a:r>
              <a:rPr lang="en-US" sz="950" b="0" i="0" dirty="0">
                <a:solidFill>
                  <a:srgbClr val="64748B"/>
                </a:solidFill>
              </a:rPr>
              <a:t>--</a:t>
            </a:r>
            <a:r>
              <a:rPr sz="950" b="0" i="0" dirty="0">
                <a:solidFill>
                  <a:srgbClr val="64748B"/>
                </a:solidFill>
              </a:rPr>
              <a:t> time-additive, near-normal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28032" y="2697480"/>
            <a:ext cx="3877056" cy="47548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7" name="Rectangle 26"/>
          <p:cNvSpPr/>
          <p:nvPr/>
        </p:nvSpPr>
        <p:spPr>
          <a:xfrm>
            <a:off x="4828032" y="2697480"/>
            <a:ext cx="54864" cy="475488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8" name="TextBox 27"/>
          <p:cNvSpPr txBox="1"/>
          <p:nvPr/>
        </p:nvSpPr>
        <p:spPr>
          <a:xfrm>
            <a:off x="4937760" y="2734056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2A4A"/>
                </a:solidFill>
              </a:rPr>
              <a:t>03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22392" y="2734056"/>
            <a:ext cx="31912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Descriptive Stats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22392" y="3026664"/>
            <a:ext cx="3191256" cy="109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 dirty="0">
                <a:solidFill>
                  <a:srgbClr val="64748B"/>
                </a:solidFill>
              </a:rPr>
              <a:t>Mean, std, skew, kurtosis per asset · .describe()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828032" y="3246120"/>
            <a:ext cx="3877056" cy="47548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2" name="Rectangle 31"/>
          <p:cNvSpPr/>
          <p:nvPr/>
        </p:nvSpPr>
        <p:spPr>
          <a:xfrm>
            <a:off x="4828032" y="3246120"/>
            <a:ext cx="54864" cy="47548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3" name="TextBox 32"/>
          <p:cNvSpPr txBox="1"/>
          <p:nvPr/>
        </p:nvSpPr>
        <p:spPr>
          <a:xfrm>
            <a:off x="4937760" y="3282696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7C3AED"/>
                </a:solidFill>
              </a:rPr>
              <a:t>04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22392" y="3282696"/>
            <a:ext cx="31912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Correlation Matrix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22392" y="3575303"/>
            <a:ext cx="3191256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 dirty="0">
                <a:solidFill>
                  <a:srgbClr val="64748B"/>
                </a:solidFill>
              </a:rPr>
              <a:t>Pairwise heatmap </a:t>
            </a:r>
            <a:r>
              <a:rPr lang="en-US" sz="950" b="0" i="0" dirty="0">
                <a:solidFill>
                  <a:srgbClr val="64748B"/>
                </a:solidFill>
              </a:rPr>
              <a:t>--</a:t>
            </a:r>
            <a:r>
              <a:rPr sz="950" b="0" i="0" dirty="0">
                <a:solidFill>
                  <a:srgbClr val="64748B"/>
                </a:solidFill>
              </a:rPr>
              <a:t> identifies diversification benefits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828032" y="3794760"/>
            <a:ext cx="3877056" cy="47548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7" name="Rectangle 36"/>
          <p:cNvSpPr/>
          <p:nvPr/>
        </p:nvSpPr>
        <p:spPr>
          <a:xfrm>
            <a:off x="4828032" y="3794760"/>
            <a:ext cx="54864" cy="475488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8" name="TextBox 37"/>
          <p:cNvSpPr txBox="1"/>
          <p:nvPr/>
        </p:nvSpPr>
        <p:spPr>
          <a:xfrm>
            <a:off x="4937760" y="3831336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B45309"/>
                </a:solidFill>
              </a:rPr>
              <a:t>05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22392" y="3831336"/>
            <a:ext cx="31912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Covariance Matrix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22392" y="4123944"/>
            <a:ext cx="3191256" cy="109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 dirty="0">
                <a:solidFill>
                  <a:srgbClr val="64748B"/>
                </a:solidFill>
              </a:rPr>
              <a:t>Core risk input for optimization · σ²_p = w'Σw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828032" y="4343400"/>
            <a:ext cx="3877056" cy="47548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2" name="Rectangle 41"/>
          <p:cNvSpPr/>
          <p:nvPr/>
        </p:nvSpPr>
        <p:spPr>
          <a:xfrm>
            <a:off x="4828032" y="4343400"/>
            <a:ext cx="54864" cy="475488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3" name="TextBox 42"/>
          <p:cNvSpPr txBox="1"/>
          <p:nvPr/>
        </p:nvSpPr>
        <p:spPr>
          <a:xfrm>
            <a:off x="4937760" y="4379976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475569"/>
                </a:solidFill>
              </a:rPr>
              <a:t>06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22392" y="4379976"/>
            <a:ext cx="319125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Annualized Volatility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422392" y="4672584"/>
            <a:ext cx="3191256" cy="109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 dirty="0">
                <a:solidFill>
                  <a:srgbClr val="64748B"/>
                </a:solidFill>
              </a:rPr>
              <a:t>σ_A = σ_M × √12 · square-root-of-time rule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320040" y="109728"/>
            <a:ext cx="850392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 dirty="0">
                <a:solidFill>
                  <a:srgbClr val="FFFFFF"/>
                </a:solidFill>
              </a:rPr>
              <a:t>Descriptive Analytics  ·  Returns, Risk &amp; Correlation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896112"/>
            <a:ext cx="4206240" cy="41605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274320" y="896112"/>
            <a:ext cx="4206240" cy="5486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438912" y="1005840"/>
            <a:ext cx="387705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WHAT STUDENTS EXPLORE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663440" y="896112"/>
            <a:ext cx="4206240" cy="41605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8" name="Rectangle 27"/>
          <p:cNvSpPr/>
          <p:nvPr/>
        </p:nvSpPr>
        <p:spPr>
          <a:xfrm>
            <a:off x="4663440" y="896112"/>
            <a:ext cx="4206240" cy="54864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9" name="TextBox 28"/>
          <p:cNvSpPr txBox="1"/>
          <p:nvPr/>
        </p:nvSpPr>
        <p:spPr>
          <a:xfrm>
            <a:off x="4828032" y="1005840"/>
            <a:ext cx="387705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1B2A4A"/>
                </a:solidFill>
              </a:rPr>
              <a:t>KEY LEARNINGS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8912" y="1280160"/>
            <a:ext cx="387705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Return Distribution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mean log return &amp; std deviation per asset, risk/reward profile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Risk Comparison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Gold (low-vol safe haven) vs. AAPL (high-growth), annualized via σ_M × √12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Correlation Heatmap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px.imshow(), which assets diversify vs. which move together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Covariance Matrix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core optimization input, diagonal = individual asset variances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Equal-Weight Baseline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benchmark portfolio, variance via quadratic form w'Σw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828031" y="1280160"/>
            <a:ext cx="3877055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Diversification works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low correlations between Healthcare &amp; Energy reduce overall portfolio variance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Risk ≠ Return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high-volatility stocks don't always yield proportionally higher returns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Real market data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2015–2025 captures COVID, rate hikes, sector rotations; students feel it</a:t>
            </a:r>
            <a:endParaRPr lang="en-US"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endParaRPr sz="1400" dirty="0">
              <a:solidFill>
                <a:srgbClr val="1E293B"/>
              </a:solidFill>
            </a:endParaRP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Python fluency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Pandas, px.imshow() heatmaps, Seaborn histograms, all in one workflow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320040" y="109728"/>
            <a:ext cx="850392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 dirty="0">
                <a:solidFill>
                  <a:srgbClr val="FFFFFF"/>
                </a:solidFill>
              </a:rPr>
              <a:t>Prescriptive Analytics  ·  Optimization, Efficient Frontier &amp; Monte Carlo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896112"/>
            <a:ext cx="4206240" cy="41605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274320" y="896112"/>
            <a:ext cx="4206240" cy="54864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438912" y="1005840"/>
            <a:ext cx="38770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 dirty="0">
                <a:solidFill>
                  <a:srgbClr val="0D9488"/>
                </a:solidFill>
              </a:rPr>
              <a:t>MEAN-VARIANCE OPTIMIZATION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438912" y="1316736"/>
            <a:ext cx="3877056" cy="65836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8" name="Rectangle 7"/>
          <p:cNvSpPr/>
          <p:nvPr/>
        </p:nvSpPr>
        <p:spPr>
          <a:xfrm>
            <a:off x="438912" y="1316736"/>
            <a:ext cx="54864" cy="658368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548640" y="1353312"/>
            <a:ext cx="457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369A1"/>
                </a:solidFill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1" y="1353312"/>
            <a:ext cx="31912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Objective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1" y="1645919"/>
            <a:ext cx="31912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64748B"/>
                </a:solidFill>
              </a:rPr>
              <a:t>Minimize portfolio variance w'Σw subject to constraints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8912" y="2066543"/>
            <a:ext cx="3877056" cy="65836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13" name="Rectangle 12"/>
          <p:cNvSpPr/>
          <p:nvPr/>
        </p:nvSpPr>
        <p:spPr>
          <a:xfrm>
            <a:off x="438912" y="2066543"/>
            <a:ext cx="54864" cy="658368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548640" y="2103120"/>
            <a:ext cx="457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D9488"/>
                </a:solidFill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1" y="2103120"/>
            <a:ext cx="31912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Constraints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3271" y="2395727"/>
            <a:ext cx="31912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64748B"/>
                </a:solidFill>
              </a:rPr>
              <a:t>(1) Return ≥ r*   (2) Σw = 1   (3) Long-only: 0 ≤ w ≤ 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8912" y="2816352"/>
            <a:ext cx="3877056" cy="65836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18" name="Rectangle 17"/>
          <p:cNvSpPr/>
          <p:nvPr/>
        </p:nvSpPr>
        <p:spPr>
          <a:xfrm>
            <a:off x="438912" y="2816352"/>
            <a:ext cx="54864" cy="658368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19" name="TextBox 18"/>
          <p:cNvSpPr txBox="1"/>
          <p:nvPr/>
        </p:nvSpPr>
        <p:spPr>
          <a:xfrm>
            <a:off x="548640" y="2852928"/>
            <a:ext cx="457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1" y="2852928"/>
            <a:ext cx="31912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Solver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33271" y="3145536"/>
            <a:ext cx="31912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64748B"/>
                </a:solidFill>
              </a:rPr>
              <a:t>scipy.optimize.minimize with SLSQP </a:t>
            </a:r>
            <a:r>
              <a:rPr lang="en-US" sz="1100" b="0" i="0" dirty="0">
                <a:solidFill>
                  <a:srgbClr val="64748B"/>
                </a:solidFill>
              </a:rPr>
              <a:t>--</a:t>
            </a:r>
            <a:r>
              <a:rPr sz="1100" b="0" i="0" dirty="0">
                <a:solidFill>
                  <a:srgbClr val="64748B"/>
                </a:solidFill>
              </a:rPr>
              <a:t> converges to global optimum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8912" y="3566160"/>
            <a:ext cx="3877056" cy="65836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23" name="Rectangle 22"/>
          <p:cNvSpPr/>
          <p:nvPr/>
        </p:nvSpPr>
        <p:spPr>
          <a:xfrm>
            <a:off x="438912" y="3566160"/>
            <a:ext cx="54864" cy="6583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24" name="TextBox 23"/>
          <p:cNvSpPr txBox="1"/>
          <p:nvPr/>
        </p:nvSpPr>
        <p:spPr>
          <a:xfrm>
            <a:off x="548640" y="3602736"/>
            <a:ext cx="457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7C3AED"/>
                </a:solidFill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33271" y="3602736"/>
            <a:ext cx="31912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Efficient Frontier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3271" y="3848505"/>
            <a:ext cx="31912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64748B"/>
                </a:solidFill>
              </a:rPr>
              <a:t>80-point sweep from r_min to r_max traces the full optimal curve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38912" y="4315968"/>
            <a:ext cx="3877056" cy="65836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28" name="Rectangle 27"/>
          <p:cNvSpPr/>
          <p:nvPr/>
        </p:nvSpPr>
        <p:spPr>
          <a:xfrm>
            <a:off x="438912" y="4315968"/>
            <a:ext cx="54864" cy="658368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 dirty="0"/>
          </a:p>
        </p:txBody>
      </p:sp>
      <p:sp>
        <p:nvSpPr>
          <p:cNvPr id="29" name="TextBox 28"/>
          <p:cNvSpPr txBox="1"/>
          <p:nvPr/>
        </p:nvSpPr>
        <p:spPr>
          <a:xfrm>
            <a:off x="548640" y="4352544"/>
            <a:ext cx="457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B45309"/>
                </a:solidFill>
              </a:rPr>
              <a:t>05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33271" y="4352544"/>
            <a:ext cx="31912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B2A4A"/>
                </a:solidFill>
              </a:rPr>
              <a:t>Optimal Weights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33271" y="4645152"/>
            <a:ext cx="31912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64748B"/>
                </a:solidFill>
              </a:rPr>
              <a:t>Single solve at 1%/month floor </a:t>
            </a:r>
            <a:r>
              <a:rPr lang="en-US" sz="1100" b="0" i="0" dirty="0">
                <a:solidFill>
                  <a:srgbClr val="64748B"/>
                </a:solidFill>
              </a:rPr>
              <a:t>--</a:t>
            </a:r>
            <a:r>
              <a:rPr sz="1100" b="0" i="0" dirty="0">
                <a:solidFill>
                  <a:srgbClr val="64748B"/>
                </a:solidFill>
              </a:rPr>
              <a:t> asset allocation vector output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663440" y="896112"/>
            <a:ext cx="4206240" cy="41605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3" name="Rectangle 32"/>
          <p:cNvSpPr/>
          <p:nvPr/>
        </p:nvSpPr>
        <p:spPr>
          <a:xfrm>
            <a:off x="4663440" y="896112"/>
            <a:ext cx="420624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4" name="TextBox 33"/>
          <p:cNvSpPr txBox="1"/>
          <p:nvPr/>
        </p:nvSpPr>
        <p:spPr>
          <a:xfrm>
            <a:off x="4828032" y="1005840"/>
            <a:ext cx="38770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7C3AED"/>
                </a:solidFill>
              </a:rPr>
              <a:t>MONTE CARLO SIMULATION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828031" y="1280160"/>
            <a:ext cx="387705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5,000 Random Portfolios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Dirichlet weights always sum to 1, maps the full feasible opportunity set</a:t>
            </a: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Efficient Frontier Overlay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optimized curve hugs the upper-left edge of the Monte Carlo cloud</a:t>
            </a: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Sharpe Proxy Coloring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scatter colored by return/risk ratio, students see efficiency zones visually</a:t>
            </a: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1,000 Return Scenarios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per-asset normal draws × optimal weights → portfolio return distribution</a:t>
            </a: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VaR &amp; CVaR </a:t>
            </a:r>
            <a:r>
              <a:rPr lang="en-US" sz="1400" dirty="0">
                <a:solidFill>
                  <a:srgbClr val="1E293B"/>
                </a:solidFill>
              </a:rPr>
              <a:t>--</a:t>
            </a:r>
            <a:r>
              <a:rPr sz="1400" dirty="0">
                <a:solidFill>
                  <a:srgbClr val="1E293B"/>
                </a:solidFill>
              </a:rPr>
              <a:t> 95% Value-at-Risk and Conditional VaR annotated on the return histogram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320040" y="109728"/>
            <a:ext cx="850392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 dirty="0">
                <a:solidFill>
                  <a:srgbClr val="FFFFFF"/>
                </a:solidFill>
              </a:rPr>
              <a:t>Results  ·  Efficient Frontier &amp; Monte Carlo Cloud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0" y="896112"/>
            <a:ext cx="2286000" cy="384048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6583680" y="896112"/>
            <a:ext cx="2286000" cy="54864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6748272" y="1005840"/>
            <a:ext cx="19568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1B2A4A"/>
                </a:solidFill>
              </a:rPr>
              <a:t>KEY METRICS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9505AEB-7BB4-75DE-DC46-D7FDC30DA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47" y="1005840"/>
            <a:ext cx="6416175" cy="402793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/>
          <p:cNvSpPr txBox="1"/>
          <p:nvPr/>
        </p:nvSpPr>
        <p:spPr>
          <a:xfrm>
            <a:off x="6748272" y="1280160"/>
            <a:ext cx="195681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Optimal Return: 12.0% / year (1% / month target)</a:t>
            </a: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Optimal Volatility: ~9.9% / year (minimum for target return)</a:t>
            </a: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Monte Carlo: </a:t>
            </a:r>
            <a:r>
              <a:rPr lang="en-US" sz="1400" dirty="0">
                <a:solidFill>
                  <a:srgbClr val="1E293B"/>
                </a:solidFill>
              </a:rPr>
              <a:t>5</a:t>
            </a:r>
            <a:r>
              <a:rPr sz="1400" dirty="0">
                <a:solidFill>
                  <a:srgbClr val="1E293B"/>
                </a:solidFill>
              </a:rPr>
              <a:t>,000 random portfolios, Dirichlet-sampled weights</a:t>
            </a:r>
          </a:p>
          <a:p>
            <a:pPr marL="201168" indent="-164592" algn="l">
              <a:buChar char="•"/>
            </a:pPr>
            <a:r>
              <a:rPr sz="1400" dirty="0">
                <a:solidFill>
                  <a:srgbClr val="1E293B"/>
                </a:solidFill>
              </a:rPr>
              <a:t>Frontier Points: 80 solved optimizations, SLSQP solver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320040" y="109728"/>
            <a:ext cx="850392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 dirty="0">
                <a:solidFill>
                  <a:srgbClr val="FFFFFF"/>
                </a:solidFill>
              </a:rPr>
              <a:t>Results  ·  Optimal Portfolio Allocation</a:t>
            </a:r>
          </a:p>
        </p:txBody>
      </p:sp>
      <p:pic>
        <p:nvPicPr>
          <p:cNvPr id="4" name="Picture 3" descr="portfolio_alloc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896112"/>
            <a:ext cx="6126480" cy="34747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83680" y="896112"/>
            <a:ext cx="2286000" cy="34747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6583680" y="896112"/>
            <a:ext cx="2286000" cy="54864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0" name="Rectangle 39"/>
          <p:cNvSpPr/>
          <p:nvPr/>
        </p:nvSpPr>
        <p:spPr>
          <a:xfrm>
            <a:off x="274320" y="4462272"/>
            <a:ext cx="8595360" cy="56692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1" name="Rectangle 40"/>
          <p:cNvSpPr/>
          <p:nvPr/>
        </p:nvSpPr>
        <p:spPr>
          <a:xfrm>
            <a:off x="274320" y="4462272"/>
            <a:ext cx="54864" cy="566928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2" name="TextBox 41"/>
          <p:cNvSpPr txBox="1"/>
          <p:nvPr/>
        </p:nvSpPr>
        <p:spPr>
          <a:xfrm>
            <a:off x="384048" y="4498848"/>
            <a:ext cx="84124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 dirty="0">
                <a:solidFill>
                  <a:srgbClr val="1E293B"/>
                </a:solidFill>
              </a:rPr>
              <a:t>Gold dominates as the minimum-variance anchor (low correlation with equities). Among Healthcare stocks, JNJ and UNH carry the highest allocation reflecting lower volatility relative to return</a:t>
            </a:r>
            <a:r>
              <a:rPr sz="1000" b="0" i="0" dirty="0">
                <a:solidFill>
                  <a:srgbClr val="1E293B"/>
                </a:solidFill>
              </a:rPr>
              <a:t>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48272" y="1280160"/>
            <a:ext cx="195681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1168" indent="-164592" algn="l">
              <a:buChar char="•"/>
            </a:pPr>
            <a:r>
              <a:rPr sz="1500" dirty="0">
                <a:solidFill>
                  <a:srgbClr val="1E293B"/>
                </a:solidFill>
              </a:rPr>
              <a:t>Gold   48.4%</a:t>
            </a:r>
          </a:p>
          <a:p>
            <a:pPr marL="201168" indent="-164592" algn="l">
              <a:buChar char="•"/>
            </a:pPr>
            <a:r>
              <a:rPr sz="1500" dirty="0">
                <a:solidFill>
                  <a:srgbClr val="1E293B"/>
                </a:solidFill>
              </a:rPr>
              <a:t>JNJ    11.4%</a:t>
            </a:r>
          </a:p>
          <a:p>
            <a:pPr marL="201168" indent="-164592" algn="l">
              <a:buChar char="•"/>
            </a:pPr>
            <a:r>
              <a:rPr sz="1500" dirty="0">
                <a:solidFill>
                  <a:srgbClr val="1E293B"/>
                </a:solidFill>
              </a:rPr>
              <a:t>UNH     9.4%</a:t>
            </a:r>
          </a:p>
          <a:p>
            <a:pPr marL="201168" indent="-164592" algn="l">
              <a:buChar char="•"/>
            </a:pPr>
            <a:r>
              <a:rPr sz="1500" dirty="0">
                <a:solidFill>
                  <a:srgbClr val="1E293B"/>
                </a:solidFill>
              </a:rPr>
              <a:t>IBM     8.0%</a:t>
            </a:r>
          </a:p>
          <a:p>
            <a:pPr marL="201168" indent="-164592" algn="l">
              <a:buChar char="•"/>
            </a:pPr>
            <a:r>
              <a:rPr sz="1500" dirty="0">
                <a:solidFill>
                  <a:srgbClr val="1E293B"/>
                </a:solidFill>
              </a:rPr>
              <a:t>AAPL    7.9%</a:t>
            </a:r>
          </a:p>
          <a:p>
            <a:pPr marL="201168" indent="-164592" algn="l">
              <a:buChar char="•"/>
            </a:pPr>
            <a:r>
              <a:rPr sz="1500" dirty="0">
                <a:solidFill>
                  <a:srgbClr val="1E293B"/>
                </a:solidFill>
              </a:rPr>
              <a:t>LLY     7.6%</a:t>
            </a:r>
          </a:p>
          <a:p>
            <a:pPr marL="201168" indent="-164592" algn="l">
              <a:buChar char="•"/>
            </a:pPr>
            <a:r>
              <a:rPr sz="1500" dirty="0">
                <a:solidFill>
                  <a:srgbClr val="1E293B"/>
                </a:solidFill>
              </a:rPr>
              <a:t>XOM     4.9%</a:t>
            </a:r>
          </a:p>
          <a:p>
            <a:pPr marL="201168" indent="-164592" algn="l">
              <a:buChar char="•"/>
            </a:pPr>
            <a:r>
              <a:rPr sz="1500" dirty="0">
                <a:solidFill>
                  <a:srgbClr val="1E293B"/>
                </a:solidFill>
              </a:rPr>
              <a:t>GILD    1.8%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1309</Words>
  <Application>Microsoft Office PowerPoint</Application>
  <PresentationFormat>On-screen Show (16:9)</PresentationFormat>
  <Paragraphs>212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Teaching Workshop</dc:title>
  <dc:subject>PptxGenJS Presentation</dc:subject>
  <dc:creator>okazan@tulane.edu</dc:creator>
  <cp:lastModifiedBy>Kazan, Osman</cp:lastModifiedBy>
  <cp:revision>22</cp:revision>
  <dcterms:created xsi:type="dcterms:W3CDTF">2026-05-14T22:35:37Z</dcterms:created>
  <dcterms:modified xsi:type="dcterms:W3CDTF">2026-05-15T00:29:30Z</dcterms:modified>
</cp:coreProperties>
</file>