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64" r:id="rId11"/>
    <p:sldId id="269" r:id="rId12"/>
    <p:sldId id="265" r:id="rId13"/>
    <p:sldId id="266" r:id="rId14"/>
    <p:sldId id="272" r:id="rId15"/>
    <p:sldId id="268" r:id="rId16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97"/>
    <p:restoredTop sz="94618"/>
  </p:normalViewPr>
  <p:slideViewPr>
    <p:cSldViewPr snapToGrid="0" snapToObjects="1">
      <p:cViewPr varScale="1">
        <p:scale>
          <a:sx n="72" d="100"/>
          <a:sy n="72" d="100"/>
        </p:scale>
        <p:origin x="193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350" cy="685800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914400" y="0"/>
            <a:ext cx="6350" cy="685800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1828800" y="0"/>
            <a:ext cx="6350" cy="685800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2743200" y="0"/>
            <a:ext cx="6350" cy="685800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3657600" y="0"/>
            <a:ext cx="6350" cy="685800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572000" y="0"/>
            <a:ext cx="6350" cy="685800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486400" y="0"/>
            <a:ext cx="6350" cy="685800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400800" y="0"/>
            <a:ext cx="6350" cy="685800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7315200" y="0"/>
            <a:ext cx="6350" cy="685800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8229600" y="0"/>
            <a:ext cx="6350" cy="685800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9144000" y="0"/>
            <a:ext cx="6350" cy="685800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10058400" y="0"/>
            <a:ext cx="6350" cy="685800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10972800" y="0"/>
            <a:ext cx="6350" cy="685800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11887200" y="0"/>
            <a:ext cx="6350" cy="685800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12801600" y="0"/>
            <a:ext cx="6350" cy="685800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0" y="0"/>
            <a:ext cx="12188952" cy="635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0" y="914400"/>
            <a:ext cx="12188952" cy="635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0" y="1828800"/>
            <a:ext cx="12188952" cy="635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0" y="2743200"/>
            <a:ext cx="12188952" cy="635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0" y="3657600"/>
            <a:ext cx="12188952" cy="635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0" y="4572000"/>
            <a:ext cx="12188952" cy="635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0" y="5486400"/>
            <a:ext cx="12188952" cy="635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0" y="6400800"/>
            <a:ext cx="12188952" cy="635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0" y="7315200"/>
            <a:ext cx="12188952" cy="6350"/>
          </a:xfrm>
          <a:prstGeom prst="rect">
            <a:avLst/>
          </a:prstGeom>
          <a:solidFill>
            <a:srgbClr val="1A1E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109728" y="0"/>
            <a:ext cx="36576" cy="6858000"/>
          </a:xfrm>
          <a:prstGeom prst="rect">
            <a:avLst/>
          </a:prstGeom>
          <a:solidFill>
            <a:srgbClr val="7C5C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ounded Rectangle 30"/>
          <p:cNvSpPr/>
          <p:nvPr/>
        </p:nvSpPr>
        <p:spPr>
          <a:xfrm>
            <a:off x="640080" y="274320"/>
            <a:ext cx="3200400" cy="347472"/>
          </a:xfrm>
          <a:prstGeom prst="roundRect">
            <a:avLst/>
          </a:prstGeom>
          <a:solidFill>
            <a:srgbClr val="1E222E"/>
          </a:solidFill>
          <a:ln w="12700">
            <a:solidFill>
              <a:srgbClr val="7C5CF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000">
                <a:solidFill>
                  <a:srgbClr val="7C5CFC"/>
                </a:solidFill>
              </a:rPr>
              <a:t>TEACHING INNOVATION SHOWCASE  ·  2026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0080" y="109728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0" b="1" i="0">
                <a:solidFill>
                  <a:srgbClr val="FFFFFF"/>
                </a:solidFill>
              </a:rPr>
              <a:t>Praxis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40080" y="2331720"/>
            <a:ext cx="5943600" cy="73152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640080" y="2468880"/>
            <a:ext cx="10058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0" i="0">
                <a:solidFill>
                  <a:srgbClr val="8A94AB"/>
                </a:solidFill>
              </a:rPr>
              <a:t>Behaviorally-Grounded Online Assessment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0080" y="3108960"/>
            <a:ext cx="8686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B0BACC"/>
                </a:solidFill>
              </a:rPr>
              <a:t>How eye tracking, authentic tasks, and AI
transform the way students are assessed online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40080" y="4663440"/>
            <a:ext cx="6400800" cy="18288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640080" y="4754880"/>
            <a:ext cx="8229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 dirty="0">
                <a:solidFill>
                  <a:srgbClr val="8A94AB"/>
                </a:solidFill>
              </a:rPr>
              <a:t>Assistant Professor </a:t>
            </a:r>
            <a:endParaRPr lang="en-US" sz="1400" b="0" i="0" dirty="0">
              <a:solidFill>
                <a:srgbClr val="8A94AB"/>
              </a:solidFill>
            </a:endParaRPr>
          </a:p>
          <a:p>
            <a:pPr algn="l"/>
            <a:r>
              <a:rPr sz="1400" b="0" i="0" dirty="0">
                <a:solidFill>
                  <a:srgbClr val="8A94AB"/>
                </a:solidFill>
              </a:rPr>
              <a:t>Department of</a:t>
            </a:r>
            <a:r>
              <a:rPr lang="en-US" sz="1400" b="0" i="0" dirty="0">
                <a:solidFill>
                  <a:srgbClr val="8A94AB"/>
                </a:solidFill>
              </a:rPr>
              <a:t> Operations and Information Technology Management</a:t>
            </a:r>
          </a:p>
          <a:p>
            <a:pPr algn="l"/>
            <a:r>
              <a:rPr lang="en-US" sz="1400" dirty="0">
                <a:solidFill>
                  <a:srgbClr val="8A94AB"/>
                </a:solidFill>
              </a:rPr>
              <a:t>Richard A. </a:t>
            </a:r>
            <a:r>
              <a:rPr lang="en-US" sz="1400" dirty="0" err="1">
                <a:solidFill>
                  <a:srgbClr val="8A94AB"/>
                </a:solidFill>
              </a:rPr>
              <a:t>Chaifetz</a:t>
            </a:r>
            <a:r>
              <a:rPr lang="en-US" sz="1400" dirty="0">
                <a:solidFill>
                  <a:srgbClr val="8A94AB"/>
                </a:solidFill>
              </a:rPr>
              <a:t> School of Business</a:t>
            </a:r>
            <a:endParaRPr lang="en-US" sz="1400" b="0" i="0" dirty="0">
              <a:solidFill>
                <a:srgbClr val="8A94AB"/>
              </a:solidFill>
            </a:endParaRPr>
          </a:p>
          <a:p>
            <a:pPr algn="l"/>
            <a:r>
              <a:rPr lang="en-US" sz="1400" dirty="0">
                <a:solidFill>
                  <a:srgbClr val="8A94AB"/>
                </a:solidFill>
              </a:rPr>
              <a:t>Saint Louis University</a:t>
            </a:r>
            <a:endParaRPr sz="1400" b="0" i="0" dirty="0">
              <a:solidFill>
                <a:srgbClr val="8A94AB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36905" y="4310390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1" dirty="0">
                <a:solidFill>
                  <a:srgbClr val="4F8EF7"/>
                </a:solidFill>
              </a:rPr>
              <a:t>Dr. Deepika Gopukumar</a:t>
            </a:r>
            <a:endParaRPr sz="2800" b="1" i="1" dirty="0">
              <a:solidFill>
                <a:srgbClr val="4F8EF7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40080" y="6126480"/>
            <a:ext cx="1920240" cy="329184"/>
          </a:xfrm>
          <a:prstGeom prst="round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100" b="1">
                <a:solidFill>
                  <a:srgbClr val="FFFFFF"/>
                </a:solidFill>
              </a:rPr>
              <a:t>Eye Tracking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2743200" y="6126480"/>
            <a:ext cx="1920240" cy="329184"/>
          </a:xfrm>
          <a:prstGeom prst="roundRect">
            <a:avLst/>
          </a:prstGeom>
          <a:solidFill>
            <a:srgbClr val="7C5C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100" b="1">
                <a:solidFill>
                  <a:srgbClr val="FFFFFF"/>
                </a:solidFill>
              </a:rPr>
              <a:t>Academic Integrity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846320" y="6126480"/>
            <a:ext cx="1920240" cy="329184"/>
          </a:xfrm>
          <a:prstGeom prst="round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100" b="1">
                <a:solidFill>
                  <a:srgbClr val="FFFFFF"/>
                </a:solidFill>
              </a:rPr>
              <a:t>Authentic Assessment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949440" y="6126480"/>
            <a:ext cx="1920240" cy="329184"/>
          </a:xfrm>
          <a:prstGeom prst="round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100" b="1" dirty="0">
                <a:solidFill>
                  <a:srgbClr val="FFFFFF"/>
                </a:solidFill>
              </a:rPr>
              <a:t>AI-Assisted Authoring</a:t>
            </a:r>
          </a:p>
        </p:txBody>
      </p:sp>
      <p:pic>
        <p:nvPicPr>
          <p:cNvPr id="43" name="Picture 4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800" y="1508760"/>
            <a:ext cx="1463040" cy="14630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315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4F8EF7"/>
                </a:solidFill>
              </a:rPr>
              <a:t>AI Freshness Audit — Question Bank Maintenance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950976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1188720"/>
            <a:ext cx="11247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E2E8F0"/>
                </a:solidFill>
              </a:rPr>
              <a:t>A 97%-token-efficient pipeline that checks whether question bank questions are still factually accurate,
without assuming the LLM's training cutoff date. Runs on demand or automatically on a configurable schedule.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2011680"/>
            <a:ext cx="2651760" cy="274320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5760" y="2011680"/>
            <a:ext cx="2651760" cy="64008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75488" y="2157984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4F8EF7"/>
                </a:solidFill>
              </a:rPr>
              <a:t>Pass 1
Batch Triage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" y="2743200"/>
            <a:ext cx="24688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8A94AB"/>
                </a:solidFill>
              </a:rPr>
              <a:t>One LLM call for all questions.
Classify: STABLE vs. VOLATILE.
Stable = skip all further analysis.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91840" y="2011680"/>
            <a:ext cx="2651760" cy="274320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291840" y="2011680"/>
            <a:ext cx="2651760" cy="64008"/>
          </a:xfrm>
          <a:prstGeom prst="rect">
            <a:avLst/>
          </a:prstGeom>
          <a:solidFill>
            <a:srgbClr val="7C5C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401568" y="2157984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7C5CFC"/>
                </a:solidFill>
              </a:rPr>
              <a:t>Pass 2
Deep Audit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01568" y="2743200"/>
            <a:ext cx="24688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8A94AB"/>
                </a:solidFill>
              </a:rPr>
              <a:t>Batches of 8, volatile only.
Full fact-check with web context.
Outputs: ok / stale / review.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17920" y="2011680"/>
            <a:ext cx="2651760" cy="274320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217920" y="2011680"/>
            <a:ext cx="2651760" cy="64008"/>
          </a:xfrm>
          <a:prstGeom prst="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327648" y="2157984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A623"/>
                </a:solidFill>
              </a:rPr>
              <a:t>Pass 3
Web Verification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27648" y="2743200"/>
            <a:ext cx="246888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8A94AB"/>
                </a:solidFill>
              </a:rPr>
              <a:t>Google Search via Serper API;
falls back to DuckDuckGo.
Zero extra LLM tokens.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44000" y="2011680"/>
            <a:ext cx="2651760" cy="274320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9144000" y="2011680"/>
            <a:ext cx="2651760" cy="64008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253728" y="2157984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2C55E"/>
                </a:solidFill>
              </a:rPr>
              <a:t>Pass 4
Material Cross-check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3728" y="2743200"/>
            <a:ext cx="24688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8A94AB"/>
                </a:solidFill>
              </a:rPr>
              <a:t>Optional: compare question against
uploaded course material.
Flags: mat-outdated verdict.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65760" y="4983480"/>
            <a:ext cx="11430000" cy="164592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48640" y="502920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4F8EF7"/>
                </a:solidFill>
              </a:rPr>
              <a:t>Token Cost Comparison  (50-question bank):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544068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E8F0"/>
                </a:solidFill>
              </a:rPr>
              <a:t>Approach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5779008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F4444"/>
                </a:solidFill>
              </a:rPr>
              <a:t>Naive (1 call/question)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6117336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2C55E"/>
                </a:solidFill>
              </a:rPr>
              <a:t>Praxis (triage-first)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788920" y="544068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E8F0"/>
                </a:solidFill>
              </a:rPr>
              <a:t>LLM calls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88920" y="5779008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F4444"/>
                </a:solidFill>
              </a:rPr>
              <a:t>50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88920" y="6117336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2C55E"/>
                </a:solidFill>
              </a:rPr>
              <a:t>~3–6 (batch triage + volatile only)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29200" y="544068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E8F0"/>
                </a:solidFill>
              </a:rPr>
              <a:t>Tokens consumed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29200" y="5779008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F4444"/>
                </a:solidFill>
              </a:rPr>
              <a:t>~150,000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29200" y="6117336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2C55E"/>
                </a:solidFill>
              </a:rPr>
              <a:t>~5,000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269480" y="544068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E8F0"/>
                </a:solidFill>
              </a:rPr>
              <a:t>Cost (GPT-4o-mini)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269480" y="5779008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F4444"/>
                </a:solidFill>
              </a:rPr>
              <a:t>~$0.22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69480" y="6117336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2C55E"/>
                </a:solidFill>
              </a:rPr>
              <a:t>~$0.007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509760" y="544068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E8F0"/>
                </a:solidFill>
              </a:rPr>
              <a:t>Savings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509760" y="5779008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F4444"/>
                </a:solidFill>
              </a:rPr>
              <a:t>—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509760" y="6117336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2C55E"/>
                </a:solidFill>
              </a:rPr>
              <a:t>~97%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4CBA026-178D-41C7-2450-4F6B8BA107A1}"/>
              </a:ext>
            </a:extLst>
          </p:cNvPr>
          <p:cNvSpPr/>
          <p:nvPr/>
        </p:nvSpPr>
        <p:spPr>
          <a:xfrm>
            <a:off x="6096" y="51816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315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4F8EF7"/>
                </a:solidFill>
              </a:rPr>
              <a:t>RAG Course Material Pipeline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950976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1188720"/>
            <a:ext cx="11247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E2E8F0"/>
                </a:solidFill>
              </a:rPr>
              <a:t>Instructors upload course materials (PDF, PPTX, DOCX). Questions are grounded in the instructor's own content — not LLM training data. Patent Pending.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2011680"/>
            <a:ext cx="2651760" cy="274320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5760" y="2011680"/>
            <a:ext cx="2651760" cy="64008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75488" y="2157984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4F8EF7"/>
                </a:solidFill>
              </a:rPr>
              <a:t>Step 1
Ingestion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" y="2743200"/>
            <a:ext cx="24688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8A94AB"/>
                </a:solidFill>
              </a:rPr>
              <a:t>PDF, PPTX, DOCX parsed into chunks.
Slide = 1 chunk; DOCX heading-boundary split.
15% overlap. Code blocks isolated.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91840" y="2011680"/>
            <a:ext cx="2651760" cy="274320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3291840" y="2011680"/>
            <a:ext cx="2651760" cy="64008"/>
          </a:xfrm>
          <a:prstGeom prst="rect">
            <a:avLst/>
          </a:prstGeom>
          <a:solidFill>
            <a:srgbClr val="7C5C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401568" y="2157984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7C5CFC"/>
                </a:solidFill>
              </a:rPr>
              <a:t>Step 2
Hybrid Retrieval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01568" y="2743200"/>
            <a:ext cx="24688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 err="1">
                <a:solidFill>
                  <a:srgbClr val="8A94AB"/>
                </a:solidFill>
              </a:rPr>
              <a:t>HyDE</a:t>
            </a:r>
            <a:r>
              <a:rPr sz="1400" b="1" i="0" dirty="0">
                <a:solidFill>
                  <a:srgbClr val="8A94AB"/>
                </a:solidFill>
              </a:rPr>
              <a:t> expands topic to a hypothetical passage.
BM25 keyword + </a:t>
            </a:r>
            <a:r>
              <a:rPr sz="1400" b="1" i="0" dirty="0" err="1">
                <a:solidFill>
                  <a:srgbClr val="8A94AB"/>
                </a:solidFill>
              </a:rPr>
              <a:t>ChromaDB</a:t>
            </a:r>
            <a:r>
              <a:rPr sz="1400" b="1" i="0" dirty="0">
                <a:solidFill>
                  <a:srgbClr val="8A94AB"/>
                </a:solidFill>
              </a:rPr>
              <a:t> vector search.
RRF merge → </a:t>
            </a:r>
            <a:r>
              <a:rPr sz="1400" b="1" i="0" dirty="0" err="1">
                <a:solidFill>
                  <a:srgbClr val="8A94AB"/>
                </a:solidFill>
              </a:rPr>
              <a:t>FlashRank</a:t>
            </a:r>
            <a:r>
              <a:rPr sz="1400" b="1" i="0" dirty="0">
                <a:solidFill>
                  <a:srgbClr val="8A94AB"/>
                </a:solidFill>
              </a:rPr>
              <a:t> cross-encoder re-rank.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17920" y="2011680"/>
            <a:ext cx="2651760" cy="274320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6217920" y="2011680"/>
            <a:ext cx="2651760" cy="64008"/>
          </a:xfrm>
          <a:prstGeom prst="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6327648" y="2157984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A623"/>
                </a:solidFill>
              </a:rPr>
              <a:t>Step 3
Question Generation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27648" y="2743200"/>
            <a:ext cx="24688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8A94AB"/>
                </a:solidFill>
              </a:rPr>
              <a:t>LLM generates from retrieved passages ONLY.
Every question carries </a:t>
            </a:r>
            <a:r>
              <a:rPr sz="1400" b="1" i="0" dirty="0" err="1">
                <a:solidFill>
                  <a:srgbClr val="8A94AB"/>
                </a:solidFill>
              </a:rPr>
              <a:t>source_chunks</a:t>
            </a:r>
            <a:r>
              <a:rPr sz="1400" b="1" i="0" dirty="0">
                <a:solidFill>
                  <a:srgbClr val="8A94AB"/>
                </a:solidFill>
              </a:rPr>
              <a:t> provenance.
Difficulty: easy / medium / hard (Bloom's).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44000" y="2011680"/>
            <a:ext cx="2651760" cy="274320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9144000" y="2011680"/>
            <a:ext cx="2651760" cy="64008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9253728" y="2157984"/>
            <a:ext cx="24688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2C55E"/>
                </a:solidFill>
              </a:rPr>
              <a:t>Step 4
Adaptive Retrieval Weighting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53728" y="2743200"/>
            <a:ext cx="246888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8A94AB"/>
                </a:solidFill>
              </a:rPr>
              <a:t>Freshness-weighted: demote publicly-indexed chunks
(</a:t>
            </a:r>
            <a:r>
              <a:rPr sz="1400" b="1" i="0" dirty="0" err="1">
                <a:solidFill>
                  <a:srgbClr val="8A94AB"/>
                </a:solidFill>
              </a:rPr>
              <a:t>freshness_score</a:t>
            </a:r>
            <a:r>
              <a:rPr sz="1400" b="1" i="0" dirty="0">
                <a:solidFill>
                  <a:srgbClr val="8A94AB"/>
                </a:solidFill>
              </a:rPr>
              <a:t> from Freshness Audit).
Gaze-weighted: boost chunks where students struggled.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65760" y="4983480"/>
            <a:ext cx="11430000" cy="164592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548640" y="502920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4F8EF7"/>
                </a:solidFill>
              </a:rPr>
              <a:t>What Makes This Different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544068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E8F0"/>
                </a:solidFill>
              </a:rPr>
              <a:t>Signal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5779008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F4444"/>
                </a:solidFill>
              </a:rPr>
              <a:t>Eye-tracking → RAG weights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48640" y="6117336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2C55E"/>
                </a:solidFill>
              </a:rPr>
              <a:t>Freshness audit → retrieval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788920" y="544068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E8F0"/>
                </a:solidFill>
              </a:rPr>
              <a:t>Prior Art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88920" y="5779008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F4444"/>
                </a:solidFill>
              </a:rPr>
              <a:t>RAG pipelines: prior art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88920" y="6117336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2C55E"/>
                </a:solidFill>
              </a:rPr>
              <a:t>Gaze-weighted RAG: no prior art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29200" y="544068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E8F0"/>
                </a:solidFill>
              </a:rPr>
              <a:t>Scope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29200" y="5779008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F4444"/>
                </a:solidFill>
              </a:rPr>
              <a:t>Freshness-weighted retrieval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29200" y="6117336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2C55E"/>
                </a:solidFill>
              </a:rPr>
              <a:t>Gaze-behavioral RAG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269480" y="544068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E8F0"/>
                </a:solidFill>
              </a:rPr>
              <a:t>Status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269480" y="5779008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F4444"/>
                </a:solidFill>
              </a:rPr>
              <a:t>Patent Pending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269480" y="6117336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2C55E"/>
                </a:solidFill>
              </a:rPr>
              <a:t>SQLite + ChromaDB (pgvector roadmap)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509760" y="5440680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E8F0"/>
                </a:solidFill>
              </a:rPr>
              <a:t>Deployment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509760" y="5779008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EF4444"/>
                </a:solidFill>
              </a:rPr>
              <a:t>Per-course ChromaDB collection; pgvector roadmap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509760" y="6117336"/>
            <a:ext cx="2011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2C55E"/>
                </a:solidFill>
              </a:rPr>
              <a:t>Per-course collection isolation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A7A0323-0BD1-EB3C-3627-145B3C0A07E5}"/>
              </a:ext>
            </a:extLst>
          </p:cNvPr>
          <p:cNvSpPr/>
          <p:nvPr/>
        </p:nvSpPr>
        <p:spPr>
          <a:xfrm>
            <a:off x="6096" y="4267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315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4F8EF7"/>
                </a:solidFill>
              </a:rPr>
              <a:t>Pedagogical Impact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950976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1188720"/>
            <a:ext cx="11247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 i="1">
                <a:solidFill>
                  <a:srgbClr val="8A94AB"/>
                </a:solidFill>
              </a:rPr>
              <a:t>What changes for students and for teaching?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828800"/>
            <a:ext cx="5577840" cy="141732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5760" y="1828800"/>
            <a:ext cx="82296" cy="1417320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48640" y="1920240"/>
            <a:ext cx="5349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4F8EF7"/>
                </a:solidFill>
              </a:rPr>
              <a:t>Assessment Validity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286000"/>
            <a:ext cx="5349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8A94AB"/>
                </a:solidFill>
              </a:rPr>
              <a:t>When students cannot memorize or share answers, grades correlate more directly with skill. Instructors can trust the signal.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309360" y="1828800"/>
            <a:ext cx="5577840" cy="141732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309360" y="1828800"/>
            <a:ext cx="82296" cy="1417320"/>
          </a:xfrm>
          <a:prstGeom prst="rect">
            <a:avLst/>
          </a:prstGeom>
          <a:solidFill>
            <a:srgbClr val="7C5C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492240" y="1920240"/>
            <a:ext cx="5349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7C5CFC"/>
                </a:solidFill>
              </a:rPr>
              <a:t>Study Behavior Shift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2240" y="2286000"/>
            <a:ext cx="53492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8A94AB"/>
                </a:solidFill>
              </a:rPr>
              <a:t>Students who know they must execute — not recall — study how to perform, not how to recognize. Bloom's Taxonomy levels 3–4 become the floor.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5760" y="3429000"/>
            <a:ext cx="5577840" cy="141732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365760" y="3429000"/>
            <a:ext cx="82296" cy="141732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48640" y="3520440"/>
            <a:ext cx="53492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22C55E"/>
                </a:solidFill>
              </a:rPr>
              <a:t>Reduced Anxiety, Higher Fairness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3886200"/>
            <a:ext cx="5349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8A94AB"/>
                </a:solidFill>
              </a:rPr>
              <a:t>Authentic tasks remove the ambiguity of 'did I get caught?' Dynamic datasets mean no student has an unfair information advantage.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309360" y="3429000"/>
            <a:ext cx="5577840" cy="141732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309360" y="3429000"/>
            <a:ext cx="82296" cy="1417320"/>
          </a:xfrm>
          <a:prstGeom prst="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92240" y="3520440"/>
            <a:ext cx="53492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F5A623"/>
                </a:solidFill>
              </a:rPr>
              <a:t>Instructor Workload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92240" y="3886200"/>
            <a:ext cx="53492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8A94AB"/>
                </a:solidFill>
              </a:rPr>
              <a:t>AI-generated questions + freshness audit + template datasets reduce the per-exam authoring burden from days to under an hour.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65760" y="5029200"/>
            <a:ext cx="5577840" cy="141732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365760" y="5029200"/>
            <a:ext cx="82296" cy="141732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48640" y="5120640"/>
            <a:ext cx="53492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97316"/>
                </a:solidFill>
              </a:rPr>
              <a:t>Evidence for Academic Integrity Proceedings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5486400"/>
            <a:ext cx="53492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8A94AB"/>
                </a:solidFill>
              </a:rPr>
              <a:t>Behavioral timeline + gaze replay + process fingerprint provide concrete, structured evidence that replaces subjective instructor judgment.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309360" y="5029200"/>
            <a:ext cx="5577840" cy="141732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6309360" y="5029200"/>
            <a:ext cx="82296" cy="141732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6492240" y="5120640"/>
            <a:ext cx="53492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1" i="0" dirty="0">
                <a:solidFill>
                  <a:srgbClr val="EF4444"/>
                </a:solidFill>
              </a:rPr>
              <a:t>Accessibility</a:t>
            </a:r>
            <a:r>
              <a:rPr sz="1400" b="1" i="0" dirty="0">
                <a:solidFill>
                  <a:srgbClr val="EF4444"/>
                </a:solidFill>
              </a:rPr>
              <a:t> Considerations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5486400"/>
            <a:ext cx="53492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8A94AB"/>
                </a:solidFill>
              </a:rPr>
              <a:t>Webcam dependency disadvantages students </a:t>
            </a:r>
            <a:r>
              <a:rPr lang="en-US" sz="1400" b="1" i="0" dirty="0">
                <a:solidFill>
                  <a:srgbClr val="8A94AB"/>
                </a:solidFill>
              </a:rPr>
              <a:t>with accessibility needs</a:t>
            </a:r>
            <a:r>
              <a:rPr sz="1400" b="1" i="0" dirty="0">
                <a:solidFill>
                  <a:srgbClr val="8A94AB"/>
                </a:solidFill>
              </a:rPr>
              <a:t>. Fallback mode (gaze-optional) preserves task authenticity without surveillance.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8D64A20-7536-C1D5-6505-3D6854B3A378}"/>
              </a:ext>
            </a:extLst>
          </p:cNvPr>
          <p:cNvSpPr/>
          <p:nvPr/>
        </p:nvSpPr>
        <p:spPr>
          <a:xfrm>
            <a:off x="6096" y="4267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315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200" b="1" i="0" dirty="0">
                <a:solidFill>
                  <a:srgbClr val="4F8EF7"/>
                </a:solidFill>
              </a:rPr>
              <a:t>Red Team Adversarial Sandbox</a:t>
            </a:r>
            <a:r>
              <a:rPr lang="en-US" sz="3200" b="1" i="0" dirty="0">
                <a:solidFill>
                  <a:srgbClr val="4F8EF7"/>
                </a:solidFill>
              </a:rPr>
              <a:t> </a:t>
            </a:r>
            <a:r>
              <a:rPr lang="en-US" sz="3200" b="1" dirty="0">
                <a:solidFill>
                  <a:srgbClr val="4F8EF7"/>
                </a:solidFill>
              </a:rPr>
              <a:t>(Patent Pending)</a:t>
            </a:r>
            <a:endParaRPr sz="3200" b="1" i="0" dirty="0">
              <a:solidFill>
                <a:srgbClr val="4F8EF7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950976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1188720"/>
            <a:ext cx="112471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E2E8F0"/>
                </a:solidFill>
              </a:rPr>
              <a:t>An AI-powered continuous security audit — three agents running in an isolated sandbox to discover
cheating vectors before real students do. Keeps pace with evolving AI tools automatically.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965960"/>
            <a:ext cx="3657600" cy="283464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5760" y="1965960"/>
            <a:ext cx="3657600" cy="64008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3520440" y="2075688"/>
            <a:ext cx="365760" cy="365760"/>
          </a:xfrm>
          <a:prstGeom prst="ellipse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130552"/>
            <a:ext cx="3063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 dirty="0">
                <a:solidFill>
                  <a:srgbClr val="4F8EF7"/>
                </a:solidFill>
              </a:rPr>
              <a:t>Instructor Agent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2624328"/>
            <a:ext cx="3429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E2E8F0"/>
                </a:solidFill>
              </a:rPr>
              <a:t>Logs in as a real instructor.
Creates a question set, activates
the exam, generates a PIN.
Reads session report after.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" y="4087368"/>
            <a:ext cx="3383280" cy="18288"/>
          </a:xfrm>
          <a:prstGeom prst="rect">
            <a:avLst/>
          </a:prstGeom>
          <a:solidFill>
            <a:srgbClr val="1619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502920" y="4142232"/>
            <a:ext cx="34290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8A94AB"/>
                </a:solidFill>
              </a:rPr>
              <a:t>Does NOT know the student
agent is cheating.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97680" y="1965960"/>
            <a:ext cx="3657600" cy="283464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297680" y="1965960"/>
            <a:ext cx="3657600" cy="64008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7452360" y="2075688"/>
            <a:ext cx="365760" cy="365760"/>
          </a:xfrm>
          <a:prstGeom prst="ellipse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4840" y="2130552"/>
            <a:ext cx="3063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EF4444"/>
                </a:solidFill>
              </a:rPr>
              <a:t>Student Agent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34840" y="2624328"/>
            <a:ext cx="3429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E2E8F0"/>
                </a:solidFill>
              </a:rPr>
              <a:t>Goal: highest score by any means
while evading detection.
Full internet access + LLM tool use.
Runs 5 personas simultaneously.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434840" y="4087368"/>
            <a:ext cx="3383280" cy="18288"/>
          </a:xfrm>
          <a:prstGeom prst="rect">
            <a:avLst/>
          </a:prstGeom>
          <a:solidFill>
            <a:srgbClr val="1619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434840" y="4142232"/>
            <a:ext cx="34290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8A94AB"/>
                </a:solidFill>
              </a:rPr>
              <a:t>Lazy Larry → AI Native →
GitHub Raider → Developer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229600" y="1965960"/>
            <a:ext cx="3657600" cy="283464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8229600" y="1965960"/>
            <a:ext cx="3657600" cy="64008"/>
          </a:xfrm>
          <a:prstGeom prst="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2"/>
          <p:cNvSpPr/>
          <p:nvPr/>
        </p:nvSpPr>
        <p:spPr>
          <a:xfrm>
            <a:off x="11384280" y="2075688"/>
            <a:ext cx="365760" cy="365760"/>
          </a:xfrm>
          <a:prstGeom prst="ellipse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3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66760" y="2130552"/>
            <a:ext cx="30632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F5A623"/>
                </a:solidFill>
              </a:rPr>
              <a:t>Monitor Agent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66760" y="2624328"/>
            <a:ext cx="3429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E2E8F0"/>
                </a:solidFill>
              </a:rPr>
              <a:t>Receives full transcript of
student agent actions.
Classifies each attempt:
escaped / detected / blocked</a:t>
            </a:r>
            <a:r>
              <a:rPr sz="1200" b="0" i="0" dirty="0">
                <a:solidFill>
                  <a:srgbClr val="E2E8F0"/>
                </a:solidFill>
              </a:rPr>
              <a:t>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366760" y="4087368"/>
            <a:ext cx="3383280" cy="18288"/>
          </a:xfrm>
          <a:prstGeom prst="rect">
            <a:avLst/>
          </a:prstGeom>
          <a:solidFill>
            <a:srgbClr val="1619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366760" y="4142232"/>
            <a:ext cx="3429000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8A94AB"/>
                </a:solidFill>
              </a:rPr>
              <a:t>Writes structured finding
to findings database.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41648" y="3108960"/>
            <a:ext cx="365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8A94AB"/>
                </a:solidFill>
              </a:rPr>
              <a:t>→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973568" y="3108960"/>
            <a:ext cx="365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8A94AB"/>
                </a:solidFill>
              </a:rPr>
              <a:t>→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65760" y="4983480"/>
            <a:ext cx="5486400" cy="1600200"/>
          </a:xfrm>
          <a:prstGeom prst="rect">
            <a:avLst/>
          </a:prstGeom>
          <a:solidFill>
            <a:srgbClr val="0A10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Rectangle 30"/>
          <p:cNvSpPr/>
          <p:nvPr/>
        </p:nvSpPr>
        <p:spPr>
          <a:xfrm>
            <a:off x="365760" y="4983480"/>
            <a:ext cx="5486400" cy="64008"/>
          </a:xfrm>
          <a:prstGeom prst="rect">
            <a:avLst/>
          </a:prstGeom>
          <a:solidFill>
            <a:srgbClr val="7C5C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548640" y="5047488"/>
            <a:ext cx="51206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7C5CFC"/>
                </a:solidFill>
              </a:rPr>
              <a:t>Student Personas (run in parallel)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5440680"/>
            <a:ext cx="1554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F4444"/>
                </a:solidFill>
              </a:rPr>
              <a:t>▸ Lazy Larry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48640" y="5678424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A94AB"/>
                </a:solidFill>
              </a:rPr>
              <a:t>Copy/paste to phone ChatGPT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331720" y="5440680"/>
            <a:ext cx="1554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F4444"/>
                </a:solidFill>
              </a:rPr>
              <a:t>▸ Reddit Reader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331720" y="5678424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A94AB"/>
                </a:solidFill>
              </a:rPr>
              <a:t>Applies top-voted cheat threads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14800" y="5440680"/>
            <a:ext cx="1554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F4444"/>
                </a:solidFill>
              </a:rPr>
              <a:t>▸ GitHub Raider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114800" y="5678424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A94AB"/>
                </a:solidFill>
              </a:rPr>
              <a:t>Finds/runs public exam bypass repos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48640" y="5916168"/>
            <a:ext cx="1554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F4444"/>
                </a:solidFill>
              </a:rPr>
              <a:t>▸ AI Native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48640" y="6153912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A94AB"/>
                </a:solidFill>
              </a:rPr>
              <a:t>Multi-agent orchestration + API calls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331720" y="5916168"/>
            <a:ext cx="15544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F4444"/>
                </a:solidFill>
              </a:rPr>
              <a:t>▸ Developer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331720" y="6153912"/>
            <a:ext cx="16916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8A94AB"/>
                </a:solidFill>
              </a:rPr>
              <a:t>Console injection, DOM manipulation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126480" y="4983480"/>
            <a:ext cx="5669280" cy="1600200"/>
          </a:xfrm>
          <a:prstGeom prst="rect">
            <a:avLst/>
          </a:prstGeom>
          <a:solidFill>
            <a:srgbClr val="0A181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ectangle 43"/>
          <p:cNvSpPr/>
          <p:nvPr/>
        </p:nvSpPr>
        <p:spPr>
          <a:xfrm>
            <a:off x="6126480" y="4983480"/>
            <a:ext cx="5669280" cy="64008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6309360" y="5047488"/>
            <a:ext cx="53035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2C55E"/>
                </a:solidFill>
              </a:rPr>
              <a:t>Findings Output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309360" y="5495544"/>
            <a:ext cx="960120" cy="201168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7" name="TextBox 46"/>
          <p:cNvSpPr txBox="1"/>
          <p:nvPr/>
        </p:nvSpPr>
        <p:spPr>
          <a:xfrm>
            <a:off x="6309360" y="5495544"/>
            <a:ext cx="9601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</a:rPr>
              <a:t>escaped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360920" y="5458968"/>
            <a:ext cx="42976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Attack succeeded AND evaded all detection rules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309360" y="5769864"/>
            <a:ext cx="960120" cy="201168"/>
          </a:xfrm>
          <a:prstGeom prst="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6309360" y="5769864"/>
            <a:ext cx="9601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</a:rPr>
              <a:t>detected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360920" y="5733288"/>
            <a:ext cx="42976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Attack succeeded but was flagged by an anomaly rule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309360" y="6044183"/>
            <a:ext cx="960120" cy="201168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TextBox 52"/>
          <p:cNvSpPr txBox="1"/>
          <p:nvPr/>
        </p:nvSpPr>
        <p:spPr>
          <a:xfrm>
            <a:off x="6309360" y="6044183"/>
            <a:ext cx="9601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</a:rPr>
              <a:t>blocked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360920" y="6007607"/>
            <a:ext cx="42976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Attack failed — system correctly prevented it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309360" y="6318503"/>
            <a:ext cx="960120" cy="201168"/>
          </a:xfrm>
          <a:prstGeom prst="rect">
            <a:avLst/>
          </a:prstGeom>
          <a:solidFill>
            <a:srgbClr val="8A94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TextBox 55"/>
          <p:cNvSpPr txBox="1"/>
          <p:nvPr/>
        </p:nvSpPr>
        <p:spPr>
          <a:xfrm>
            <a:off x="6309360" y="6318503"/>
            <a:ext cx="96012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</a:rPr>
              <a:t>accepted_risk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360920" y="6281927"/>
            <a:ext cx="429768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Known limitation (e.g. console bypass) — documented, not fixed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184B45D-C60F-051A-C228-BB782638E9A0}"/>
              </a:ext>
            </a:extLst>
          </p:cNvPr>
          <p:cNvSpPr/>
          <p:nvPr/>
        </p:nvSpPr>
        <p:spPr>
          <a:xfrm>
            <a:off x="6096" y="4267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89480A-8DD1-5ED5-C810-9D4983148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709973-076E-1729-0915-7D6C11DF3270}"/>
              </a:ext>
            </a:extLst>
          </p:cNvPr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E89F3A-31BC-7E29-3927-BC24900FCBE6}"/>
              </a:ext>
            </a:extLst>
          </p:cNvPr>
          <p:cNvSpPr/>
          <p:nvPr/>
        </p:nvSpPr>
        <p:spPr>
          <a:xfrm>
            <a:off x="0" y="109728"/>
            <a:ext cx="12188952" cy="54864"/>
          </a:xfrm>
          <a:prstGeom prst="rect">
            <a:avLst/>
          </a:prstGeom>
          <a:solidFill>
            <a:srgbClr val="7C5C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B9F93AE-9B31-0C5A-D8FC-BB00E703E987}"/>
              </a:ext>
            </a:extLst>
          </p:cNvPr>
          <p:cNvSpPr/>
          <p:nvPr/>
        </p:nvSpPr>
        <p:spPr>
          <a:xfrm>
            <a:off x="557784" y="1225296"/>
            <a:ext cx="6675120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5F219C-F1CC-9E75-3ED5-430234B7C04E}"/>
              </a:ext>
            </a:extLst>
          </p:cNvPr>
          <p:cNvSpPr txBox="1"/>
          <p:nvPr/>
        </p:nvSpPr>
        <p:spPr>
          <a:xfrm>
            <a:off x="557783" y="1547622"/>
            <a:ext cx="805091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0" i="0" dirty="0">
                <a:solidFill>
                  <a:srgbClr val="8A94AB"/>
                </a:solidFill>
              </a:rPr>
              <a:t>- Ranjit Nair – Contribution towards design and implementation </a:t>
            </a:r>
            <a:endParaRPr sz="2200" b="0" i="0" dirty="0">
              <a:solidFill>
                <a:srgbClr val="8A94AB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B41243-41B7-4290-4323-5CF0352A7207}"/>
              </a:ext>
            </a:extLst>
          </p:cNvPr>
          <p:cNvSpPr txBox="1"/>
          <p:nvPr/>
        </p:nvSpPr>
        <p:spPr>
          <a:xfrm>
            <a:off x="440436" y="545431"/>
            <a:ext cx="61436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>
                <a:solidFill>
                  <a:srgbClr val="4F8EF7"/>
                </a:solidFill>
              </a:rPr>
              <a:t>Acknowledgement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15BBE3-EB86-FC44-9EB8-FA62C8B32320}"/>
              </a:ext>
            </a:extLst>
          </p:cNvPr>
          <p:cNvSpPr txBox="1"/>
          <p:nvPr/>
        </p:nvSpPr>
        <p:spPr>
          <a:xfrm>
            <a:off x="557784" y="2118693"/>
            <a:ext cx="805091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8A94AB"/>
                </a:solidFill>
              </a:rPr>
              <a:t>- Assistance from AI tools</a:t>
            </a:r>
            <a:endParaRPr sz="2200" b="0" i="0" dirty="0">
              <a:solidFill>
                <a:srgbClr val="8A94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139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9728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109728"/>
            <a:ext cx="12188952" cy="54864"/>
          </a:xfrm>
          <a:prstGeom prst="rect">
            <a:avLst/>
          </a:prstGeom>
          <a:solidFill>
            <a:srgbClr val="7C5C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31520" y="731520"/>
            <a:ext cx="105156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0" b="1" i="0">
                <a:solidFill>
                  <a:srgbClr val="FFFFFF"/>
                </a:solidFill>
              </a:rPr>
              <a:t>Praxis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0" y="1965960"/>
            <a:ext cx="6675120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2103120"/>
            <a:ext cx="10515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0" i="0">
                <a:solidFill>
                  <a:srgbClr val="8A94AB"/>
                </a:solidFill>
              </a:rPr>
              <a:t>Behaviorally-Grounded Online Assessment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9418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 i="1">
                <a:solidFill>
                  <a:srgbClr val="7C5CFC"/>
                </a:solidFill>
              </a:rPr>
              <a:t>"Stop surveilling students. Start verifying understanding."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188720" y="3703320"/>
            <a:ext cx="1920240" cy="329184"/>
          </a:xfrm>
          <a:prstGeom prst="round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100" b="1">
                <a:solidFill>
                  <a:srgbClr val="E2E8F0"/>
                </a:solidFill>
              </a:rPr>
              <a:t>👁 Eye-tracking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37560" y="3703320"/>
            <a:ext cx="1920240" cy="329184"/>
          </a:xfrm>
          <a:prstGeom prst="round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100" b="1">
                <a:solidFill>
                  <a:srgbClr val="E2E8F0"/>
                </a:solidFill>
              </a:rPr>
              <a:t>💻 Authentic Tasks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0" y="3703320"/>
            <a:ext cx="1920240" cy="329184"/>
          </a:xfrm>
          <a:prstGeom prst="round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100" b="1">
                <a:solidFill>
                  <a:srgbClr val="E2E8F0"/>
                </a:solidFill>
              </a:rPr>
              <a:t>🤖 AI Authoring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35240" y="3703320"/>
            <a:ext cx="1920240" cy="329184"/>
          </a:xfrm>
          <a:prstGeom prst="round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100" b="1">
                <a:solidFill>
                  <a:srgbClr val="E2E8F0"/>
                </a:solidFill>
              </a:rPr>
              <a:t>📊 Behavioral Analytics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784080" y="3703320"/>
            <a:ext cx="1920240" cy="329184"/>
          </a:xfrm>
          <a:prstGeom prst="round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100" b="1">
                <a:solidFill>
                  <a:srgbClr val="E2E8F0"/>
                </a:solidFill>
              </a:rPr>
              <a:t>🔬 Dynamic Datasets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4663440"/>
            <a:ext cx="10515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 i="0">
                <a:solidFill>
                  <a:srgbClr val="FFFFFF"/>
                </a:solidFill>
              </a:rPr>
              <a:t>Questions &amp; Discussion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00400" y="5303520"/>
            <a:ext cx="5760720" cy="18288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31520" y="5394960"/>
            <a:ext cx="10515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0" i="0" dirty="0">
                <a:solidFill>
                  <a:srgbClr val="8A94AB"/>
                </a:solidFill>
              </a:rPr>
              <a:t>Deepika Gopukumar</a:t>
            </a:r>
            <a:r>
              <a:rPr sz="1400" b="0" i="0" dirty="0">
                <a:solidFill>
                  <a:srgbClr val="8A94AB"/>
                </a:solidFill>
              </a:rPr>
              <a:t>
</a:t>
            </a:r>
            <a:r>
              <a:rPr lang="en-US" sz="1400" dirty="0">
                <a:solidFill>
                  <a:srgbClr val="8A94AB"/>
                </a:solidFill>
              </a:rPr>
              <a:t>deepika.Gopukumar.1@slu.edu</a:t>
            </a:r>
            <a:endParaRPr sz="1400" b="0" i="0" dirty="0">
              <a:solidFill>
                <a:srgbClr val="8A94AB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57200" y="164592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4F8EF7"/>
                </a:solidFill>
              </a:rPr>
              <a:t>The Online Assessment Problem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950976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0" y="7315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57200" y="1371600"/>
            <a:ext cx="5303520" cy="201168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457200" y="1371600"/>
            <a:ext cx="73152" cy="201168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58368" y="1536192"/>
            <a:ext cx="5029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200" b="1" i="0">
                <a:solidFill>
                  <a:srgbClr val="EF4444"/>
                </a:solidFill>
              </a:rPr>
              <a:t>&gt;60%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2240280"/>
            <a:ext cx="50292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 dirty="0">
                <a:solidFill>
                  <a:srgbClr val="E2E8F0"/>
                </a:solidFill>
              </a:rPr>
              <a:t>of university students admit to cheating
in some form (ICAI / McCabe Research)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09360" y="1371600"/>
            <a:ext cx="5303520" cy="201168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309360" y="1371600"/>
            <a:ext cx="73152" cy="2011680"/>
          </a:xfrm>
          <a:prstGeom prst="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510528" y="1536192"/>
            <a:ext cx="5029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200" b="1" i="0">
                <a:solidFill>
                  <a:srgbClr val="F5A623"/>
                </a:solidFill>
              </a:rPr>
              <a:t>93%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10528" y="2240280"/>
            <a:ext cx="50292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E2E8F0"/>
                </a:solidFill>
              </a:rPr>
              <a:t>of instructors say students are more likely
to cheat online (Wiley Survey, 2020, n=789)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3749039"/>
            <a:ext cx="5303520" cy="201168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457200" y="3749039"/>
            <a:ext cx="73152" cy="201168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658368" y="3913631"/>
            <a:ext cx="5029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200" b="1" i="0">
                <a:solidFill>
                  <a:srgbClr val="F97316"/>
                </a:solidFill>
              </a:rPr>
              <a:t>~$870M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4617719"/>
            <a:ext cx="50292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E2E8F0"/>
                </a:solidFill>
              </a:rPr>
              <a:t>global proctoring market in 2024, growing 15.5% CAGR
(The Insight Partners, 2025)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309360" y="3749039"/>
            <a:ext cx="5303520" cy="201168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6309360" y="3749039"/>
            <a:ext cx="73152" cy="2011680"/>
          </a:xfrm>
          <a:prstGeom prst="rect">
            <a:avLst/>
          </a:prstGeom>
          <a:solidFill>
            <a:srgbClr val="8A94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510528" y="3913631"/>
            <a:ext cx="50292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200" b="1" i="0">
                <a:solidFill>
                  <a:srgbClr val="8A94AB"/>
                </a:solidFill>
              </a:rPr>
              <a:t>88%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10528" y="4617719"/>
            <a:ext cx="50292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E2E8F0"/>
                </a:solidFill>
              </a:rPr>
              <a:t>of students used generative AI to complete
assessments in 2025 (HEPI, 2025)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309360"/>
            <a:ext cx="10972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1">
                <a:solidFill>
                  <a:srgbClr val="8A94AB"/>
                </a:solidFill>
              </a:rPr>
              <a:t>The surveillance arms race is failing — and generative AI is accelerating the breakdown.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315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4F8EF7"/>
                </a:solidFill>
              </a:rPr>
              <a:t>A Different Philosophy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950976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/>
          </a:p>
        </p:txBody>
      </p:sp>
      <p:sp>
        <p:nvSpPr>
          <p:cNvPr id="6" name="Rectangle 5"/>
          <p:cNvSpPr/>
          <p:nvPr/>
        </p:nvSpPr>
        <p:spPr>
          <a:xfrm>
            <a:off x="365760" y="1280160"/>
            <a:ext cx="5303520" cy="512064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/>
          </a:p>
        </p:txBody>
      </p:sp>
      <p:sp>
        <p:nvSpPr>
          <p:cNvPr id="7" name="Rectangle 6"/>
          <p:cNvSpPr/>
          <p:nvPr/>
        </p:nvSpPr>
        <p:spPr>
          <a:xfrm>
            <a:off x="6217920" y="1280160"/>
            <a:ext cx="5577840" cy="5120640"/>
          </a:xfrm>
          <a:prstGeom prst="rect">
            <a:avLst/>
          </a:prstGeom>
          <a:solidFill>
            <a:srgbClr val="0A18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/>
          </a:p>
        </p:txBody>
      </p:sp>
      <p:sp>
        <p:nvSpPr>
          <p:cNvPr id="8" name="Rectangle 7"/>
          <p:cNvSpPr/>
          <p:nvPr/>
        </p:nvSpPr>
        <p:spPr>
          <a:xfrm>
            <a:off x="6217920" y="1280160"/>
            <a:ext cx="5577840" cy="411480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/>
          </a:p>
        </p:txBody>
      </p:sp>
      <p:sp>
        <p:nvSpPr>
          <p:cNvPr id="9" name="Rectangle 8"/>
          <p:cNvSpPr/>
          <p:nvPr/>
        </p:nvSpPr>
        <p:spPr>
          <a:xfrm>
            <a:off x="365760" y="1280160"/>
            <a:ext cx="5303520" cy="411480"/>
          </a:xfrm>
          <a:prstGeom prst="rect">
            <a:avLst/>
          </a:prstGeom>
          <a:solidFill>
            <a:srgbClr val="1619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/>
          </a:p>
        </p:txBody>
      </p:sp>
      <p:sp>
        <p:nvSpPr>
          <p:cNvPr id="10" name="TextBox 9"/>
          <p:cNvSpPr txBox="1"/>
          <p:nvPr/>
        </p:nvSpPr>
        <p:spPr>
          <a:xfrm>
            <a:off x="548640" y="1325880"/>
            <a:ext cx="49377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8A94AB"/>
                </a:solidFill>
              </a:rPr>
              <a:t>Surveillance Model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1325880"/>
            <a:ext cx="5120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</a:rPr>
              <a:t>Epistemic Verification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1920240"/>
            <a:ext cx="502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AA6666"/>
                </a:solidFill>
              </a:rPr>
              <a:t>✗  Can the student fool a behavior monitor?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55080" y="1920240"/>
            <a:ext cx="5303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22C55E"/>
                </a:solidFill>
              </a:rPr>
              <a:t>✓  Can the student produce work that looks like genuine understanding?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2578608"/>
            <a:ext cx="502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AA6666"/>
                </a:solidFill>
              </a:rPr>
              <a:t>✗  Flags suspicious behavior → human reviews everything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55080" y="2578608"/>
            <a:ext cx="5303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2C55E"/>
                </a:solidFill>
              </a:rPr>
              <a:t>✓  Evidence of process is structurally different for AI vs. human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3236976"/>
            <a:ext cx="502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AA6666"/>
                </a:solidFill>
              </a:rPr>
              <a:t>✗  Arms race: better surveillance vs. better evasion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55080" y="3236976"/>
            <a:ext cx="5303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2C55E"/>
                </a:solidFill>
              </a:rPr>
              <a:t>✓  Structural: cheating still produces distinguishable artifacts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3895344"/>
            <a:ext cx="502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AA6666"/>
                </a:solidFill>
              </a:rPr>
              <a:t>✗  Penalises only students who get caught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55080" y="3895344"/>
            <a:ext cx="5303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 dirty="0">
                <a:solidFill>
                  <a:srgbClr val="22C55E"/>
                </a:solidFill>
              </a:rPr>
              <a:t>✓  Reduces the advantage of cheating for everyone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4553712"/>
            <a:ext cx="502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AA6666"/>
                </a:solidFill>
              </a:rPr>
              <a:t>✗  Treats the browser as a trusted environment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55080" y="4553712"/>
            <a:ext cx="5303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2C55E"/>
                </a:solidFill>
              </a:rPr>
              <a:t>✓  Moves enforcement server-side, away from untrusted client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5212079"/>
            <a:ext cx="50292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AA6666"/>
                </a:solidFill>
              </a:rPr>
              <a:t>✗  Grades measure test-taking skill, not understanding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55080" y="5212079"/>
            <a:ext cx="5303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2C55E"/>
                </a:solidFill>
              </a:rPr>
              <a:t>✓  Grades measure demonstrable skill execution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69280" y="3566160"/>
            <a:ext cx="5486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 i="0">
                <a:solidFill>
                  <a:srgbClr val="4F8EF7"/>
                </a:solidFill>
              </a:rPr>
              <a:t>→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90DEC7-9226-9BF6-FF1E-02A309D284AD}"/>
              </a:ext>
            </a:extLst>
          </p:cNvPr>
          <p:cNvSpPr/>
          <p:nvPr/>
        </p:nvSpPr>
        <p:spPr>
          <a:xfrm>
            <a:off x="6096" y="4267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4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315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4F8EF7"/>
                </a:solidFill>
              </a:rPr>
              <a:t>What Is Praxis?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950976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/>
          </a:p>
        </p:txBody>
      </p:sp>
      <p:sp>
        <p:nvSpPr>
          <p:cNvPr id="6" name="TextBox 5"/>
          <p:cNvSpPr txBox="1"/>
          <p:nvPr/>
        </p:nvSpPr>
        <p:spPr>
          <a:xfrm>
            <a:off x="457200" y="1188720"/>
            <a:ext cx="1124712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 i="0">
                <a:solidFill>
                  <a:srgbClr val="E2E8F0"/>
                </a:solidFill>
              </a:rPr>
              <a:t>A browser-based exam platform that layers behavioral biometrics,
authentically-executed tasks, and AI-assisted authoring into a single unified system.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2148840"/>
            <a:ext cx="3657600" cy="1874519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/>
          </a:p>
        </p:txBody>
      </p:sp>
      <p:sp>
        <p:nvSpPr>
          <p:cNvPr id="8" name="Rectangle 7"/>
          <p:cNvSpPr/>
          <p:nvPr/>
        </p:nvSpPr>
        <p:spPr>
          <a:xfrm>
            <a:off x="365760" y="2148840"/>
            <a:ext cx="3657600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/>
          </a:p>
        </p:txBody>
      </p:sp>
      <p:sp>
        <p:nvSpPr>
          <p:cNvPr id="9" name="TextBox 8"/>
          <p:cNvSpPr txBox="1"/>
          <p:nvPr/>
        </p:nvSpPr>
        <p:spPr>
          <a:xfrm>
            <a:off x="502920" y="2286000"/>
            <a:ext cx="34747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 dirty="0">
                <a:solidFill>
                  <a:srgbClr val="4F8EF7"/>
                </a:solidFill>
              </a:rPr>
              <a:t>👁  Eye Tracking
&amp; Attention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2770632"/>
            <a:ext cx="34747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i="0" dirty="0">
                <a:solidFill>
                  <a:srgbClr val="8A94AB"/>
                </a:solidFill>
              </a:rPr>
              <a:t>WebGazer.js captures gaze in real time. Every question maps where the student looked — before and after answering.</a:t>
            </a:r>
            <a:endParaRPr sz="1600" b="1" i="0" dirty="0">
              <a:solidFill>
                <a:srgbClr val="8A94AB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97680" y="2148840"/>
            <a:ext cx="3657600" cy="1874519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/>
          </a:p>
        </p:txBody>
      </p:sp>
      <p:sp>
        <p:nvSpPr>
          <p:cNvPr id="12" name="Rectangle 11"/>
          <p:cNvSpPr/>
          <p:nvPr/>
        </p:nvSpPr>
        <p:spPr>
          <a:xfrm>
            <a:off x="4297680" y="2148840"/>
            <a:ext cx="3657600" cy="54864"/>
          </a:xfrm>
          <a:prstGeom prst="rect">
            <a:avLst/>
          </a:prstGeom>
          <a:solidFill>
            <a:srgbClr val="7C5C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/>
          </a:p>
        </p:txBody>
      </p:sp>
      <p:sp>
        <p:nvSpPr>
          <p:cNvPr id="13" name="TextBox 12"/>
          <p:cNvSpPr txBox="1"/>
          <p:nvPr/>
        </p:nvSpPr>
        <p:spPr>
          <a:xfrm>
            <a:off x="4434840" y="2286000"/>
            <a:ext cx="34747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 dirty="0">
                <a:solidFill>
                  <a:srgbClr val="7C5CFC"/>
                </a:solidFill>
              </a:rPr>
              <a:t>🛡  Behavioral
Anomalies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34840" y="2770632"/>
            <a:ext cx="34747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dirty="0">
                <a:solidFill>
                  <a:srgbClr val="8A94AB"/>
                </a:solidFill>
              </a:rPr>
              <a:t>11</a:t>
            </a:r>
            <a:r>
              <a:rPr sz="1600" b="1" i="0" dirty="0">
                <a:solidFill>
                  <a:srgbClr val="8A94AB"/>
                </a:solidFill>
              </a:rPr>
              <a:t> automated integrity rules: gaze patterns, AI timing signatures, clipboard events, browser extension fingerprinting.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229600" y="2148840"/>
            <a:ext cx="3657600" cy="1874519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/>
          </a:p>
        </p:txBody>
      </p:sp>
      <p:sp>
        <p:nvSpPr>
          <p:cNvPr id="16" name="Rectangle 15"/>
          <p:cNvSpPr/>
          <p:nvPr/>
        </p:nvSpPr>
        <p:spPr>
          <a:xfrm>
            <a:off x="8229600" y="2148840"/>
            <a:ext cx="3657600" cy="54864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/>
          </a:p>
        </p:txBody>
      </p:sp>
      <p:sp>
        <p:nvSpPr>
          <p:cNvPr id="17" name="TextBox 16"/>
          <p:cNvSpPr txBox="1"/>
          <p:nvPr/>
        </p:nvSpPr>
        <p:spPr>
          <a:xfrm>
            <a:off x="8366760" y="2286000"/>
            <a:ext cx="34747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 dirty="0">
                <a:solidFill>
                  <a:srgbClr val="22C55E"/>
                </a:solidFill>
              </a:rPr>
              <a:t>💻  Authentic
App Tasks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66760" y="2770632"/>
            <a:ext cx="34747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 dirty="0">
                <a:solidFill>
                  <a:srgbClr val="8A94AB"/>
                </a:solidFill>
              </a:rPr>
              <a:t>Live SQL or Python (</a:t>
            </a:r>
            <a:r>
              <a:rPr sz="1600" b="1" i="0" dirty="0" err="1">
                <a:solidFill>
                  <a:srgbClr val="8A94AB"/>
                </a:solidFill>
              </a:rPr>
              <a:t>Pyodide</a:t>
            </a:r>
            <a:r>
              <a:rPr sz="1600" b="1" i="0" dirty="0">
                <a:solidFill>
                  <a:srgbClr val="8A94AB"/>
                </a:solidFill>
              </a:rPr>
              <a:t>) editor with a real dataset. Students execute code to unlock MCQ answers. Two task types — cannot be short-cut.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5760" y="4297680"/>
            <a:ext cx="3657600" cy="1874519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/>
          </a:p>
        </p:txBody>
      </p:sp>
      <p:sp>
        <p:nvSpPr>
          <p:cNvPr id="20" name="Rectangle 19"/>
          <p:cNvSpPr/>
          <p:nvPr/>
        </p:nvSpPr>
        <p:spPr>
          <a:xfrm>
            <a:off x="365760" y="4297680"/>
            <a:ext cx="3657600" cy="54864"/>
          </a:xfrm>
          <a:prstGeom prst="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/>
          </a:p>
        </p:txBody>
      </p:sp>
      <p:sp>
        <p:nvSpPr>
          <p:cNvPr id="21" name="TextBox 20"/>
          <p:cNvSpPr txBox="1"/>
          <p:nvPr/>
        </p:nvSpPr>
        <p:spPr>
          <a:xfrm>
            <a:off x="502920" y="4434840"/>
            <a:ext cx="34747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5A623"/>
                </a:solidFill>
              </a:rPr>
              <a:t>🤖  AI-Assisted
Authoring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4919472"/>
            <a:ext cx="34747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 dirty="0">
                <a:solidFill>
                  <a:srgbClr val="8A94AB"/>
                </a:solidFill>
              </a:rPr>
              <a:t>LLM generates questions from uploaded course materials. Freshness Audit verifies question bank accuracy over time.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297680" y="4297680"/>
            <a:ext cx="3657600" cy="1874519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/>
          </a:p>
        </p:txBody>
      </p:sp>
      <p:sp>
        <p:nvSpPr>
          <p:cNvPr id="24" name="Rectangle 23"/>
          <p:cNvSpPr/>
          <p:nvPr/>
        </p:nvSpPr>
        <p:spPr>
          <a:xfrm>
            <a:off x="4297680" y="4297680"/>
            <a:ext cx="3657600" cy="54864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/>
          </a:p>
        </p:txBody>
      </p:sp>
      <p:sp>
        <p:nvSpPr>
          <p:cNvPr id="25" name="TextBox 24"/>
          <p:cNvSpPr txBox="1"/>
          <p:nvPr/>
        </p:nvSpPr>
        <p:spPr>
          <a:xfrm>
            <a:off x="4434840" y="4434840"/>
            <a:ext cx="34747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 dirty="0">
                <a:solidFill>
                  <a:srgbClr val="F97316"/>
                </a:solidFill>
              </a:rPr>
              <a:t>📊  Instructor
Dashboard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34840" y="4919472"/>
            <a:ext cx="34747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 dirty="0">
                <a:solidFill>
                  <a:srgbClr val="8A94AB"/>
                </a:solidFill>
              </a:rPr>
              <a:t>Per-student behavioral timeline, attention heatmap, anomaly flags, and one-click forensic PDF export.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229600" y="4297680"/>
            <a:ext cx="3657600" cy="1874519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/>
          </a:p>
        </p:txBody>
      </p:sp>
      <p:sp>
        <p:nvSpPr>
          <p:cNvPr id="28" name="Rectangle 27"/>
          <p:cNvSpPr/>
          <p:nvPr/>
        </p:nvSpPr>
        <p:spPr>
          <a:xfrm>
            <a:off x="8229600" y="4297680"/>
            <a:ext cx="3657600" cy="54864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/>
          </a:p>
        </p:txBody>
      </p:sp>
      <p:sp>
        <p:nvSpPr>
          <p:cNvPr id="29" name="TextBox 28"/>
          <p:cNvSpPr txBox="1"/>
          <p:nvPr/>
        </p:nvSpPr>
        <p:spPr>
          <a:xfrm>
            <a:off x="8366760" y="4434840"/>
            <a:ext cx="34747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 dirty="0">
                <a:solidFill>
                  <a:srgbClr val="EF4444"/>
                </a:solidFill>
              </a:rPr>
              <a:t>🔬  Dynamic
Datasets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66760" y="4919472"/>
            <a:ext cx="34747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 dirty="0">
                <a:solidFill>
                  <a:srgbClr val="8A94AB"/>
                </a:solidFill>
              </a:rPr>
              <a:t>Each student gets a unique seeded dataset. Expected answers computed server-side. Sharing answers becomes useless.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65A3323-F437-258A-64BB-3AD21F1557F0}"/>
              </a:ext>
            </a:extLst>
          </p:cNvPr>
          <p:cNvSpPr/>
          <p:nvPr/>
        </p:nvSpPr>
        <p:spPr>
          <a:xfrm>
            <a:off x="6096" y="4267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315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4F8EF7"/>
                </a:solidFill>
              </a:rPr>
              <a:t>Real-Time Eye Tracking in the Browser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950976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365760" y="1399032"/>
            <a:ext cx="411480" cy="411480"/>
          </a:xfrm>
          <a:prstGeom prst="ellipse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6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132588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4F8EF7"/>
                </a:solidFill>
              </a:rPr>
              <a:t>1  Webcam Consent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1673352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A94AB"/>
                </a:solidFill>
              </a:rPr>
              <a:t>Student grants webcam access. No plugins. No downloads. Works in any modern browser.</a:t>
            </a:r>
          </a:p>
        </p:txBody>
      </p:sp>
      <p:sp>
        <p:nvSpPr>
          <p:cNvPr id="9" name="Oval 8"/>
          <p:cNvSpPr/>
          <p:nvPr/>
        </p:nvSpPr>
        <p:spPr>
          <a:xfrm>
            <a:off x="365760" y="2350008"/>
            <a:ext cx="411480" cy="411480"/>
          </a:xfrm>
          <a:prstGeom prst="ellipse">
            <a:avLst/>
          </a:prstGeom>
          <a:solidFill>
            <a:srgbClr val="7C5C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6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0120" y="2276856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7C5CFC"/>
                </a:solidFill>
              </a:rPr>
              <a:t>2  Calibration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120" y="2624328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A94AB"/>
                </a:solidFill>
              </a:rPr>
              <a:t>WebGazer.js (TensorFlow.js) calibrates gaze model. Adaptive recalibration if accuracy drifts.</a:t>
            </a:r>
          </a:p>
        </p:txBody>
      </p:sp>
      <p:sp>
        <p:nvSpPr>
          <p:cNvPr id="12" name="Oval 11"/>
          <p:cNvSpPr/>
          <p:nvPr/>
        </p:nvSpPr>
        <p:spPr>
          <a:xfrm>
            <a:off x="365760" y="3300984"/>
            <a:ext cx="411480" cy="411480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6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60120" y="3227832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2C55E"/>
                </a:solidFill>
              </a:rPr>
              <a:t>3  Continuous Gaze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" y="3575304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A94AB"/>
                </a:solidFill>
              </a:rPr>
              <a:t>Gaze (x, y) sampled every 200 ms during the exam. Each sample tagged with question, timestamp, attention_region.</a:t>
            </a:r>
          </a:p>
        </p:txBody>
      </p:sp>
      <p:sp>
        <p:nvSpPr>
          <p:cNvPr id="15" name="Oval 14"/>
          <p:cNvSpPr/>
          <p:nvPr/>
        </p:nvSpPr>
        <p:spPr>
          <a:xfrm>
            <a:off x="365760" y="4251960"/>
            <a:ext cx="411480" cy="411480"/>
          </a:xfrm>
          <a:prstGeom prst="ellipse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6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0120" y="4178808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5A623"/>
                </a:solidFill>
              </a:rPr>
              <a:t>4  Server Ingestion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0120" y="4526280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A94AB"/>
                </a:solidFill>
              </a:rPr>
              <a:t>Batched to the server every 5 seconds. HMAC-signed. Never stored raw in the browser after flush.</a:t>
            </a:r>
          </a:p>
        </p:txBody>
      </p:sp>
      <p:sp>
        <p:nvSpPr>
          <p:cNvPr id="18" name="Oval 17"/>
          <p:cNvSpPr/>
          <p:nvPr/>
        </p:nvSpPr>
        <p:spPr>
          <a:xfrm>
            <a:off x="365760" y="5202936"/>
            <a:ext cx="411480" cy="411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6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0120" y="5129784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F97316"/>
                </a:solidFill>
              </a:rPr>
              <a:t>5  Anomaly Engine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60120" y="5477256"/>
            <a:ext cx="50292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A94AB"/>
                </a:solidFill>
              </a:rPr>
              <a:t>11 rules fire in real-time. Instructors see a live risk badge update per session.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217920" y="1280160"/>
            <a:ext cx="5577840" cy="521208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400800" y="1371600"/>
            <a:ext cx="5303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</a:rPr>
              <a:t>Anomaly Detection Rules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355080" y="1920240"/>
            <a:ext cx="731520" cy="502920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355080" y="1920240"/>
            <a:ext cx="731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FFFFFF"/>
                </a:solidFill>
              </a:rPr>
              <a:t>Rule 1–5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78040" y="1920240"/>
            <a:ext cx="1828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E2E8F0"/>
                </a:solidFill>
              </a:rPr>
              <a:t>Gaze patterns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052560" y="1920240"/>
            <a:ext cx="26060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8A94AB"/>
                </a:solidFill>
              </a:rPr>
              <a:t>Prolonged off-screen, face lost, tab switch, suspicious angle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355080" y="2633472"/>
            <a:ext cx="731520" cy="502920"/>
          </a:xfrm>
          <a:prstGeom prst="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6355080" y="2633472"/>
            <a:ext cx="731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FFFFFF"/>
                </a:solidFill>
              </a:rPr>
              <a:t>Rule 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78040" y="2633472"/>
            <a:ext cx="1828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E2E8F0"/>
                </a:solidFill>
              </a:rPr>
              <a:t>AI timing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052560" y="2633472"/>
            <a:ext cx="26060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8A94AB"/>
                </a:solidFill>
              </a:rPr>
              <a:t>Response time &lt; 2× word reading time for complex question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355080" y="3346704"/>
            <a:ext cx="731520" cy="50292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6355080" y="3346704"/>
            <a:ext cx="731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FFFFFF"/>
                </a:solidFill>
              </a:rPr>
              <a:t>Rule 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178040" y="3346704"/>
            <a:ext cx="1828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E2E8F0"/>
                </a:solidFill>
              </a:rPr>
              <a:t>Answer variance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052560" y="3346704"/>
            <a:ext cx="26060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8A94AB"/>
                </a:solidFill>
              </a:rPr>
              <a:t>Statistically anomalous accuracy pattern across question types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355080" y="4059935"/>
            <a:ext cx="731520" cy="502920"/>
          </a:xfrm>
          <a:prstGeom prst="rect">
            <a:avLst/>
          </a:prstGeom>
          <a:solidFill>
            <a:srgbClr val="7C5C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TextBox 35"/>
          <p:cNvSpPr txBox="1"/>
          <p:nvPr/>
        </p:nvSpPr>
        <p:spPr>
          <a:xfrm>
            <a:off x="6355080" y="4059935"/>
            <a:ext cx="731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FFFFFF"/>
                </a:solidFill>
              </a:rPr>
              <a:t>Rule 8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178040" y="4059935"/>
            <a:ext cx="1828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E2E8F0"/>
                </a:solidFill>
              </a:rPr>
              <a:t>Clipboard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052560" y="4059935"/>
            <a:ext cx="26060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8A94AB"/>
                </a:solidFill>
              </a:rPr>
              <a:t>≥2 copy/cut events during exam session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355080" y="4773168"/>
            <a:ext cx="731520" cy="502920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6355080" y="4773168"/>
            <a:ext cx="731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FFFFFF"/>
                </a:solidFill>
              </a:rPr>
              <a:t>Rule 9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178040" y="4773168"/>
            <a:ext cx="1828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E2E8F0"/>
                </a:solidFill>
              </a:rPr>
              <a:t>Browser ext.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052560" y="4773168"/>
            <a:ext cx="26060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8A94AB"/>
                </a:solidFill>
              </a:rPr>
              <a:t>5-signal fingerprint: shadow DOM, CSP violations, fake globals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355080" y="5486400"/>
            <a:ext cx="731520" cy="50292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TextBox 43"/>
          <p:cNvSpPr txBox="1"/>
          <p:nvPr/>
        </p:nvSpPr>
        <p:spPr>
          <a:xfrm>
            <a:off x="6355080" y="5486400"/>
            <a:ext cx="731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FFFFFF"/>
                </a:solidFill>
              </a:rPr>
              <a:t>Rule 10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178040" y="5486400"/>
            <a:ext cx="1828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E2E8F0"/>
                </a:solidFill>
              </a:rPr>
              <a:t>Attention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052560" y="5486400"/>
            <a:ext cx="26060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 dirty="0">
                <a:solidFill>
                  <a:srgbClr val="8A94AB"/>
                </a:solidFill>
              </a:rPr>
              <a:t>Answered without reading question text (Temporal Attention Map)</a:t>
            </a:r>
          </a:p>
        </p:txBody>
      </p:sp>
      <p:sp>
        <p:nvSpPr>
          <p:cNvPr id="47" name="Rectangle 42"/>
          <p:cNvSpPr/>
          <p:nvPr/>
        </p:nvSpPr>
        <p:spPr>
          <a:xfrm>
            <a:off x="6355080" y="5989320"/>
            <a:ext cx="731520" cy="50292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3"/>
          <p:cNvSpPr txBox="1"/>
          <p:nvPr/>
        </p:nvSpPr>
        <p:spPr>
          <a:xfrm>
            <a:off x="6355080" y="5989320"/>
            <a:ext cx="7315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 i="0">
                <a:solidFill>
                  <a:srgbClr val="FFFFFF"/>
                </a:solidFill>
              </a:rPr>
              <a:t>Rule 11</a:t>
            </a:r>
          </a:p>
        </p:txBody>
      </p:sp>
      <p:sp>
        <p:nvSpPr>
          <p:cNvPr id="49" name="TextBox 44"/>
          <p:cNvSpPr txBox="1"/>
          <p:nvPr/>
        </p:nvSpPr>
        <p:spPr>
          <a:xfrm>
            <a:off x="7178040" y="5989320"/>
            <a:ext cx="1828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E2E8F0"/>
                </a:solidFill>
              </a:rPr>
              <a:t>Process Fingerprint</a:t>
            </a:r>
          </a:p>
        </p:txBody>
      </p:sp>
      <p:sp>
        <p:nvSpPr>
          <p:cNvPr id="50" name="TextBox 45"/>
          <p:cNvSpPr txBox="1"/>
          <p:nvPr/>
        </p:nvSpPr>
        <p:spPr>
          <a:xfrm>
            <a:off x="9052560" y="5989320"/>
            <a:ext cx="26060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8A94AB"/>
                </a:solidFill>
              </a:rPr>
              <a:t>SQL query history: single perfect first attempt = AI-use signal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221F38D5-FB6A-AF29-F180-640F513D52BD}"/>
              </a:ext>
            </a:extLst>
          </p:cNvPr>
          <p:cNvSpPr/>
          <p:nvPr/>
        </p:nvSpPr>
        <p:spPr>
          <a:xfrm>
            <a:off x="6096" y="4267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315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4F8EF7"/>
                </a:solidFill>
              </a:rPr>
              <a:t>Temporal Attention Mapping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950976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1188720"/>
            <a:ext cx="112471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E2E8F0"/>
                </a:solidFill>
              </a:rPr>
              <a:t>At question render time, the system captures bounding boxes of every UI region via getBoundingClientRect().
Each gaze sample is classified to a semantic region. This produces a per-question attention fingerprint.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2011680"/>
            <a:ext cx="4937760" cy="438912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7200" y="2103120"/>
            <a:ext cx="4754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4F8EF7"/>
                </a:solidFill>
              </a:rPr>
              <a:t>Semantic Question Regions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2606040"/>
            <a:ext cx="128016" cy="411480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49808" y="2642616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4F8EF7"/>
                </a:solidFill>
              </a:rPr>
              <a:t>question_text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06040" y="2642616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The question stem — did they read it?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" y="3200400"/>
            <a:ext cx="128016" cy="411480"/>
          </a:xfrm>
          <a:prstGeom prst="rect">
            <a:avLst/>
          </a:prstGeom>
          <a:solidFill>
            <a:srgbClr val="7C5C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49808" y="3236976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7C5CFC"/>
                </a:solidFill>
              </a:rPr>
              <a:t>option_0–3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06040" y="3236976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Individual answer choices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794760"/>
            <a:ext cx="128016" cy="41148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749808" y="3831336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22C55E"/>
                </a:solidFill>
              </a:rPr>
              <a:t>task_instructions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06040" y="3831336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App Task context block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" y="4389120"/>
            <a:ext cx="128016" cy="411480"/>
          </a:xfrm>
          <a:prstGeom prst="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749808" y="4425696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5A623"/>
                </a:solidFill>
              </a:rPr>
              <a:t>sql_editor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606040" y="4425696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Code editor for SQL tasks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2920" y="4983480"/>
            <a:ext cx="128016" cy="41148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749808" y="5020056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F97316"/>
                </a:solidFill>
              </a:rPr>
              <a:t>evidence_prompt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606040" y="5020056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Evidence gate prompt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920" y="5577840"/>
            <a:ext cx="128016" cy="411480"/>
          </a:xfrm>
          <a:prstGeom prst="rect">
            <a:avLst/>
          </a:prstGeom>
          <a:solidFill>
            <a:srgbClr val="8A94A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49808" y="5614416"/>
            <a:ext cx="1828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8A94AB"/>
                </a:solidFill>
              </a:rPr>
              <a:t>off_question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06040" y="5614416"/>
            <a:ext cx="24688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Outside any tracked region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577840" y="2011680"/>
            <a:ext cx="6217920" cy="210312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5760720" y="2103120"/>
            <a:ext cx="5852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4F8EF7"/>
                </a:solidFill>
              </a:rPr>
              <a:t>Per-Question Metrics Derived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60720" y="2578608"/>
            <a:ext cx="19202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5A623"/>
                </a:solidFill>
              </a:rPr>
              <a:t>read_question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26679" y="2578608"/>
            <a:ext cx="38404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A94AB"/>
                </a:solidFill>
              </a:rPr>
              <a:t>Bool — did gaze enter question_text region?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760720" y="2962656"/>
            <a:ext cx="19202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5A623"/>
                </a:solidFill>
              </a:rPr>
              <a:t>options_seen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726679" y="2962656"/>
            <a:ext cx="38404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A94AB"/>
                </a:solidFill>
              </a:rPr>
              <a:t>List — which choices did the student look at?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760720" y="3346703"/>
            <a:ext cx="19202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5A623"/>
                </a:solidFill>
              </a:rPr>
              <a:t>direct_select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726679" y="3346703"/>
            <a:ext cx="38404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A94AB"/>
                </a:solidFill>
              </a:rPr>
              <a:t>Bool — selected without reading anything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760720" y="3730752"/>
            <a:ext cx="192024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F5A623"/>
                </a:solidFill>
              </a:rPr>
              <a:t>region_trace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726679" y="3730752"/>
            <a:ext cx="38404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8A94AB"/>
                </a:solidFill>
              </a:rPr>
              <a:t>First 20 gaze samples for forensic replay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577840" y="4251960"/>
            <a:ext cx="6217920" cy="2057400"/>
          </a:xfrm>
          <a:prstGeom prst="rect">
            <a:avLst/>
          </a:prstGeom>
          <a:solidFill>
            <a:srgbClr val="1A10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ectangle 37"/>
          <p:cNvSpPr/>
          <p:nvPr/>
        </p:nvSpPr>
        <p:spPr>
          <a:xfrm>
            <a:off x="5577840" y="4251960"/>
            <a:ext cx="6217920" cy="64008"/>
          </a:xfrm>
          <a:prstGeom prst="rect">
            <a:avLst/>
          </a:prstGeom>
          <a:solidFill>
            <a:srgbClr val="7C5C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TextBox 38"/>
          <p:cNvSpPr txBox="1"/>
          <p:nvPr/>
        </p:nvSpPr>
        <p:spPr>
          <a:xfrm>
            <a:off x="5760720" y="4315968"/>
            <a:ext cx="58521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7C5CFC"/>
                </a:solidFill>
              </a:rPr>
              <a:t>Rule 10 — Attention Anomaly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715000" y="4828032"/>
            <a:ext cx="640080" cy="301752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TextBox 40"/>
          <p:cNvSpPr txBox="1"/>
          <p:nvPr/>
        </p:nvSpPr>
        <p:spPr>
          <a:xfrm>
            <a:off x="5715000" y="4828032"/>
            <a:ext cx="6400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</a:rPr>
              <a:t>HIGH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46520" y="4773168"/>
            <a:ext cx="2103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E8F0"/>
                </a:solidFill>
              </a:rPr>
              <a:t>attention_skip_reading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595360" y="4773168"/>
            <a:ext cx="31089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≥60% of answered questions: no reading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715000" y="5303520"/>
            <a:ext cx="640080" cy="301752"/>
          </a:xfrm>
          <a:prstGeom prst="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5715000" y="5303520"/>
            <a:ext cx="6400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</a:rPr>
              <a:t>MEDIUM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446520" y="5248656"/>
            <a:ext cx="2103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E8F0"/>
                </a:solidFill>
              </a:rPr>
              <a:t>attention_low_reading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595360" y="5248656"/>
            <a:ext cx="31089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≥40% of answered questions: no reading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715000" y="5779008"/>
            <a:ext cx="640080" cy="301752"/>
          </a:xfrm>
          <a:prstGeom prst="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5715000" y="5779008"/>
            <a:ext cx="640080" cy="30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</a:rPr>
              <a:t>MEDIUM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446520" y="5724144"/>
            <a:ext cx="2103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E2E8F0"/>
                </a:solidFill>
              </a:rPr>
              <a:t>attention_direct_select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595360" y="5724144"/>
            <a:ext cx="310896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≥50% of answers: straight to option, no scan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693EAA85-5CCC-3C37-8FA9-74C2F934CC44}"/>
              </a:ext>
            </a:extLst>
          </p:cNvPr>
          <p:cNvSpPr/>
          <p:nvPr/>
        </p:nvSpPr>
        <p:spPr>
          <a:xfrm>
            <a:off x="6096" y="4267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315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4F8EF7"/>
                </a:solidFill>
              </a:rPr>
              <a:t>Authentic Assessment — App Tasks (SQL + Python)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950976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1188720"/>
            <a:ext cx="11247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0" i="1">
                <a:solidFill>
                  <a:srgbClr val="4F8EF7"/>
                </a:solidFill>
              </a:rPr>
              <a:t>"Authentic assessment eliminates cheating at the structural level, not by making it harder to conceal."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920240"/>
            <a:ext cx="5486400" cy="448056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2011680"/>
            <a:ext cx="512064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22C55E"/>
                </a:solidFill>
              </a:rPr>
              <a:t>How It Works</a:t>
            </a:r>
          </a:p>
        </p:txBody>
      </p:sp>
      <p:sp>
        <p:nvSpPr>
          <p:cNvPr id="9" name="Oval 8"/>
          <p:cNvSpPr/>
          <p:nvPr/>
        </p:nvSpPr>
        <p:spPr>
          <a:xfrm>
            <a:off x="502920" y="2487168"/>
            <a:ext cx="384048" cy="384048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6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5840" y="2505456"/>
            <a:ext cx="46634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E2E8F0"/>
                </a:solidFill>
              </a:rPr>
              <a:t>Student receives a live SQL dataset (sql.js) or Python setup code (Pyodide/WebAssembly). No server round-trip for either.</a:t>
            </a:r>
          </a:p>
        </p:txBody>
      </p:sp>
      <p:sp>
        <p:nvSpPr>
          <p:cNvPr id="11" name="Oval 10"/>
          <p:cNvSpPr/>
          <p:nvPr/>
        </p:nvSpPr>
        <p:spPr>
          <a:xfrm>
            <a:off x="502920" y="3246120"/>
            <a:ext cx="384048" cy="384048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6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3264408"/>
            <a:ext cx="46634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E2E8F0"/>
                </a:solidFill>
              </a:rPr>
              <a:t>They write and execute SQL queries or Python code to explore the data and derive a specific answer.</a:t>
            </a:r>
          </a:p>
        </p:txBody>
      </p:sp>
      <p:sp>
        <p:nvSpPr>
          <p:cNvPr id="13" name="Oval 12"/>
          <p:cNvSpPr/>
          <p:nvPr/>
        </p:nvSpPr>
        <p:spPr>
          <a:xfrm>
            <a:off x="502920" y="4005072"/>
            <a:ext cx="384048" cy="384048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6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4023360"/>
            <a:ext cx="46634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E2E8F0"/>
                </a:solidFill>
              </a:rPr>
              <a:t>The computed answer is submitted as evidence. Server validates — correct answer gates the MCQ.</a:t>
            </a:r>
          </a:p>
        </p:txBody>
      </p:sp>
      <p:sp>
        <p:nvSpPr>
          <p:cNvPr id="15" name="Oval 14"/>
          <p:cNvSpPr/>
          <p:nvPr/>
        </p:nvSpPr>
        <p:spPr>
          <a:xfrm>
            <a:off x="502920" y="4764024"/>
            <a:ext cx="384048" cy="384048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6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" y="4782312"/>
            <a:ext cx="46634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E2E8F0"/>
                </a:solidFill>
              </a:rPr>
              <a:t>Only after passing the evidence gate can the student select an MCQ answer and receive credit.</a:t>
            </a:r>
          </a:p>
        </p:txBody>
      </p:sp>
      <p:sp>
        <p:nvSpPr>
          <p:cNvPr id="17" name="Oval 16"/>
          <p:cNvSpPr/>
          <p:nvPr/>
        </p:nvSpPr>
        <p:spPr>
          <a:xfrm>
            <a:off x="502920" y="5522976"/>
            <a:ext cx="384048" cy="384048"/>
          </a:xfrm>
          <a:prstGeom prst="ellipse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sz="16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" y="5541264"/>
            <a:ext cx="466344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E2E8F0"/>
                </a:solidFill>
              </a:rPr>
              <a:t>The entire query session is logged: every attempt, every error, timing, diagnostic vs. final query.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126480" y="1920240"/>
            <a:ext cx="5669280" cy="4480560"/>
          </a:xfrm>
          <a:prstGeom prst="rect">
            <a:avLst/>
          </a:prstGeom>
          <a:solidFill>
            <a:srgbClr val="06160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126480" y="1920240"/>
            <a:ext cx="5669280" cy="54864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309360" y="2011680"/>
            <a:ext cx="53035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22C55E"/>
                </a:solidFill>
              </a:rPr>
              <a:t>Why It Defeats Common Cheating Strategies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63640" y="2697480"/>
            <a:ext cx="5212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F4444"/>
                </a:solidFill>
              </a:rPr>
              <a:t>✗  Googling the answer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263640" y="2990088"/>
            <a:ext cx="5212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2C55E"/>
                </a:solidFill>
              </a:rPr>
              <a:t>→  Task requires executing live data — not factual recall.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63640" y="3401568"/>
            <a:ext cx="5212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F4444"/>
                </a:solidFill>
              </a:rPr>
              <a:t>✗  Using ChatGPT / LLM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263640" y="3694176"/>
            <a:ext cx="5212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2C55E"/>
                </a:solidFill>
              </a:rPr>
              <a:t>→  LLM must execute SQL or Python against YOUR dataset to get the right number.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263640" y="4105656"/>
            <a:ext cx="5212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F4444"/>
                </a:solidFill>
              </a:rPr>
              <a:t>✗  Asking a friend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63640" y="4398264"/>
            <a:ext cx="5212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2C55E"/>
                </a:solidFill>
              </a:rPr>
              <a:t>→  Different dataset → different correct answer (Dynamic Datasets).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263640" y="4809744"/>
            <a:ext cx="5212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F4444"/>
                </a:solidFill>
              </a:rPr>
              <a:t>✗  Pre-memorizing answers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63640" y="5102352"/>
            <a:ext cx="5212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2C55E"/>
                </a:solidFill>
              </a:rPr>
              <a:t>→  Dataset values are randomized per student at session join.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63640" y="5513832"/>
            <a:ext cx="52120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EF4444"/>
                </a:solidFill>
              </a:rPr>
              <a:t>✗  Answer-sharing platforms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263640" y="5806440"/>
            <a:ext cx="521208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2C55E"/>
                </a:solidFill>
              </a:rPr>
              <a:t>→  No static correct answer exists to share.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F13B78D-8C4D-8D73-6DC9-F16DD97D5201}"/>
              </a:ext>
            </a:extLst>
          </p:cNvPr>
          <p:cNvSpPr/>
          <p:nvPr/>
        </p:nvSpPr>
        <p:spPr>
          <a:xfrm>
            <a:off x="6096" y="4267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315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64592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4F8EF7"/>
                </a:solidFill>
              </a:rPr>
              <a:t>Dynamic Per-Student Datasets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950976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457200" y="1188720"/>
            <a:ext cx="112471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 i="0">
                <a:solidFill>
                  <a:srgbClr val="E2E8F0"/>
                </a:solidFill>
              </a:rPr>
              <a:t>At exam join, the server generates a unique dataset for each student from a shared schema template.
The correct answer is computed server-side — students cannot share answers because each dataset yields a different result.</a:t>
            </a:r>
          </a:p>
        </p:txBody>
      </p:sp>
      <p:sp>
        <p:nvSpPr>
          <p:cNvPr id="7" name="Rectangle 6"/>
          <p:cNvSpPr/>
          <p:nvPr/>
        </p:nvSpPr>
        <p:spPr>
          <a:xfrm>
            <a:off x="320040" y="2103120"/>
            <a:ext cx="1783080" cy="228600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20040" y="2103120"/>
            <a:ext cx="1783080" cy="64008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11480" y="2267712"/>
            <a:ext cx="1645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4F8EF7"/>
                </a:solidFill>
              </a:rPr>
              <a:t>Schema
Template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2816352"/>
            <a:ext cx="16459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Instructor authors once:
columns, types, ranges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12264" y="3017520"/>
            <a:ext cx="20116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8A94AB"/>
                </a:solidFill>
              </a:rPr>
              <a:t>→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13432" y="2103120"/>
            <a:ext cx="1783080" cy="228600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2313432" y="2103120"/>
            <a:ext cx="1783080" cy="64008"/>
          </a:xfrm>
          <a:prstGeom prst="rect">
            <a:avLst/>
          </a:prstGeom>
          <a:solidFill>
            <a:srgbClr val="7C5CF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2404872" y="2267712"/>
            <a:ext cx="1645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7C5CFC"/>
                </a:solidFill>
              </a:rPr>
              <a:t>Session
Join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04872" y="2816352"/>
            <a:ext cx="16459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seed = SHA-256(
session_id + question)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05656" y="3017520"/>
            <a:ext cx="20116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8A94AB"/>
                </a:solidFill>
              </a:rPr>
              <a:t>→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306824" y="2103120"/>
            <a:ext cx="1783080" cy="228600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4306824" y="2103120"/>
            <a:ext cx="1783080" cy="64008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398264" y="2267712"/>
            <a:ext cx="1645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22C55E"/>
                </a:solidFill>
              </a:rPr>
              <a:t>Dataset
Generated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98264" y="2816352"/>
            <a:ext cx="16459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Deterministic CSV unique
to this student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099048" y="3017520"/>
            <a:ext cx="20116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8A94AB"/>
                </a:solidFill>
              </a:rPr>
              <a:t>→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300216" y="2103120"/>
            <a:ext cx="1783080" cy="228600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6300216" y="2103120"/>
            <a:ext cx="1783080" cy="64008"/>
          </a:xfrm>
          <a:prstGeom prst="rect">
            <a:avLst/>
          </a:prstGeom>
          <a:solidFill>
            <a:srgbClr val="F5A6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6391656" y="2267712"/>
            <a:ext cx="1645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5A623"/>
                </a:solidFill>
              </a:rPr>
              <a:t>Expected Answer
Computed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91656" y="2816352"/>
            <a:ext cx="16459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Server runs solution SQL
against student's data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92440" y="3017520"/>
            <a:ext cx="20116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8A94AB"/>
                </a:solidFill>
              </a:rPr>
              <a:t>→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293608" y="2103120"/>
            <a:ext cx="1783080" cy="228600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8293608" y="2103120"/>
            <a:ext cx="1783080" cy="64008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8385048" y="2267712"/>
            <a:ext cx="1645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97316"/>
                </a:solidFill>
              </a:rPr>
              <a:t>Student
Executes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85048" y="2816352"/>
            <a:ext cx="16459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sql.js in browser —
student queries their data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85832" y="3017520"/>
            <a:ext cx="20116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 i="0">
                <a:solidFill>
                  <a:srgbClr val="8A94AB"/>
                </a:solidFill>
              </a:rPr>
              <a:t>→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287000" y="2103120"/>
            <a:ext cx="1783080" cy="228600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ectangle 32"/>
          <p:cNvSpPr/>
          <p:nvPr/>
        </p:nvSpPr>
        <p:spPr>
          <a:xfrm>
            <a:off x="10287000" y="2103120"/>
            <a:ext cx="1783080" cy="64008"/>
          </a:xfrm>
          <a:prstGeom prst="rect">
            <a:avLst/>
          </a:prstGeom>
          <a:solidFill>
            <a:srgbClr val="EF44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TextBox 33"/>
          <p:cNvSpPr txBox="1"/>
          <p:nvPr/>
        </p:nvSpPr>
        <p:spPr>
          <a:xfrm>
            <a:off x="10378440" y="2267712"/>
            <a:ext cx="16459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EF4444"/>
                </a:solidFill>
              </a:rPr>
              <a:t>Evidence
Validated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378440" y="2816352"/>
            <a:ext cx="164592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8A94AB"/>
                </a:solidFill>
              </a:rPr>
              <a:t>Server compares vs. stored
per-student expected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65760" y="4572000"/>
            <a:ext cx="11430000" cy="2011680"/>
          </a:xfrm>
          <a:prstGeom prst="rect">
            <a:avLst/>
          </a:prstGeom>
          <a:solidFill>
            <a:srgbClr val="1E22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548640" y="461772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4F8EF7"/>
                </a:solidFill>
              </a:rPr>
              <a:t>Dataset Template (JSON — authored once by instructor)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48640" y="5029200"/>
            <a:ext cx="10972800" cy="1417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22C55E"/>
                </a:solidFill>
              </a:rPr>
              <a:t>{ "schema": [ { "col": "region",  "type": "choice", "values": ["North","South","East","West"] },
              { "col": "sales",   "type": "float",  "range": [500, 5000], "round": 2       },
              { "col": "year",    "type": "int",    "range": [2020, 2024]                  } ],
  "rows": 20,  "solution": "SELECT ROUND(AVG(CAST(sales AS FLOAT)), 2) FROM data"            }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748522F-CAF3-6B5F-D2E6-5E0FA58232FA}"/>
              </a:ext>
            </a:extLst>
          </p:cNvPr>
          <p:cNvSpPr/>
          <p:nvPr/>
        </p:nvSpPr>
        <p:spPr>
          <a:xfrm>
            <a:off x="6096" y="42672"/>
            <a:ext cx="12188952" cy="54864"/>
          </a:xfrm>
          <a:prstGeom prst="rect">
            <a:avLst/>
          </a:prstGeom>
          <a:solidFill>
            <a:srgbClr val="4F8E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0F1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E222E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73152"/>
            <a:ext cx="12188952" cy="54864"/>
          </a:xfrm>
          <a:prstGeom prst="rect">
            <a:avLst/>
          </a:prstGeom>
          <a:solidFill>
            <a:srgbClr val="4F8EF7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950976"/>
            <a:ext cx="12188952" cy="54864"/>
          </a:xfrm>
          <a:prstGeom prst="rect">
            <a:avLst/>
          </a:prstGeom>
          <a:solidFill>
            <a:srgbClr val="4F8EF7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64592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dirty="0">
                <a:solidFill>
                  <a:srgbClr val="4F8EF7"/>
                </a:solidFill>
              </a:rPr>
              <a:t>Combined Risk Scoring  (Patent Pending)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120000"/>
            <a:ext cx="11247120" cy="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E2E8F0"/>
                </a:solidFill>
              </a:rPr>
              <a:t>The system learns what normal looks like for each student — deviations from their own baseline are more meaningful than any fixed threshold.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800000"/>
            <a:ext cx="3678936" cy="3100000"/>
          </a:xfrm>
          <a:prstGeom prst="rect">
            <a:avLst/>
          </a:prstGeom>
          <a:solidFill>
            <a:srgbClr val="1E222E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65760" y="1717996"/>
            <a:ext cx="3678936" cy="64008"/>
          </a:xfrm>
          <a:prstGeom prst="rect">
            <a:avLst/>
          </a:prstGeom>
          <a:solidFill>
            <a:srgbClr val="EF4444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25760" y="1806000"/>
            <a:ext cx="3558936" cy="58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>
                <a:solidFill>
                  <a:srgbClr val="FFFFFF"/>
                </a:solidFill>
              </a:rPr>
              <a:t>STAGE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5760" y="1964008"/>
            <a:ext cx="3558936" cy="2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E2E8F0"/>
                </a:solidFill>
              </a:rPr>
              <a:t>Categorical Hard Floor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5760" y="2244008"/>
            <a:ext cx="3558936" cy="2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8A94AB"/>
                </a:solidFill>
              </a:rPr>
              <a:t>• VM environment detected → score floor 1.0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5760" y="2534008"/>
            <a:ext cx="3558936" cy="2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8A94AB"/>
                </a:solidFill>
              </a:rPr>
              <a:t>• Browser extension injected → 0.8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5760" y="2824008"/>
            <a:ext cx="3558936" cy="2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8A94AB"/>
                </a:solidFill>
              </a:rPr>
              <a:t>• IP change mid-session → 0.6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5760" y="3114008"/>
            <a:ext cx="3558936" cy="2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8A94AB"/>
                </a:solidFill>
              </a:rPr>
              <a:t>• Clipboard paste → 0.3–0.6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5760" y="3404008"/>
            <a:ext cx="3558936" cy="2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8A94AB"/>
                </a:solidFill>
              </a:rPr>
              <a:t>• Sets minimum regardless of stages 2–3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55008" y="1800000"/>
            <a:ext cx="3678936" cy="3100000"/>
          </a:xfrm>
          <a:prstGeom prst="rect">
            <a:avLst/>
          </a:prstGeom>
          <a:solidFill>
            <a:srgbClr val="1E222E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255008" y="1717542"/>
            <a:ext cx="3678936" cy="64008"/>
          </a:xfrm>
          <a:prstGeom prst="rect">
            <a:avLst/>
          </a:prstGeom>
          <a:solidFill>
            <a:srgbClr val="F59E0B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4375008" y="1842356"/>
            <a:ext cx="3558936" cy="58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dirty="0">
                <a:solidFill>
                  <a:srgbClr val="FFFFFF"/>
                </a:solidFill>
              </a:rPr>
              <a:t>STAGE 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15008" y="1964008"/>
            <a:ext cx="3558936" cy="2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E2E8F0"/>
                </a:solidFill>
              </a:rPr>
              <a:t>Population Weighted Sum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15008" y="2244008"/>
            <a:ext cx="3558936" cy="2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8A94AB"/>
                </a:solidFill>
              </a:rPr>
              <a:t>• Continuous signals vs fixed thresholds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15008" y="2534008"/>
            <a:ext cx="3558936" cy="2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8A94AB"/>
                </a:solidFill>
              </a:rPr>
              <a:t>• Response time, gaze coverage,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315008" y="2824008"/>
            <a:ext cx="3558936" cy="2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8A94AB"/>
                </a:solidFill>
              </a:rPr>
              <a:t>    focus loss, tab switches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15008" y="3114008"/>
            <a:ext cx="3558936" cy="2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8A94AB"/>
                </a:solidFill>
              </a:rPr>
              <a:t>• Works from session one —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15008" y="3404008"/>
            <a:ext cx="3558936" cy="2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8A94AB"/>
                </a:solidFill>
              </a:rPr>
              <a:t>    no prior data required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144256" y="1800000"/>
            <a:ext cx="3678936" cy="3100000"/>
          </a:xfrm>
          <a:prstGeom prst="rect">
            <a:avLst/>
          </a:prstGeom>
          <a:solidFill>
            <a:srgbClr val="1E222E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8144256" y="1743996"/>
            <a:ext cx="3678936" cy="64008"/>
          </a:xfrm>
          <a:prstGeom prst="rect">
            <a:avLst/>
          </a:prstGeom>
          <a:solidFill>
            <a:srgbClr val="4F8EF7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204256" y="1806000"/>
            <a:ext cx="3558936" cy="58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>
                <a:solidFill>
                  <a:srgbClr val="FFFFFF"/>
                </a:solidFill>
              </a:rPr>
              <a:t>STAGE 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04256" y="1964008"/>
            <a:ext cx="3558936" cy="2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E2E8F0"/>
                </a:solidFill>
              </a:rPr>
              <a:t>Per-Student Baseline Deviation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04256" y="2244008"/>
            <a:ext cx="3558936" cy="2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8A94AB"/>
                </a:solidFill>
              </a:rPr>
              <a:t>• Z-score vs that student's own history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04256" y="2534008"/>
            <a:ext cx="3558936" cy="2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8A94AB"/>
                </a:solidFill>
              </a:rPr>
              <a:t>• Signal weights scale with consistency: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04256" y="2824008"/>
            <a:ext cx="3558936" cy="2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8A94AB"/>
                </a:solidFill>
              </a:rPr>
              <a:t>    steady student's deviation weighs more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04256" y="3114008"/>
            <a:ext cx="3558936" cy="2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8A94AB"/>
                </a:solidFill>
              </a:rPr>
              <a:t>• Baseline built only from clean sessions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04256" y="3404008"/>
            <a:ext cx="3558936" cy="2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8A94AB"/>
                </a:solidFill>
              </a:rPr>
              <a:t>• Blended with Stage 2 via α coefficient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65760" y="5050000"/>
            <a:ext cx="11457432" cy="2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64748B"/>
                </a:solidFill>
              </a:rPr>
              <a:t>α blend: 100% population at session 1  →  80% behavioral after 5 clean sessions.  The system gets sharper as it knows the student better.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2347</Words>
  <Application>Microsoft Office PowerPoint</Application>
  <PresentationFormat>Custom</PresentationFormat>
  <Paragraphs>309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Sanjeev Dewan</cp:lastModifiedBy>
  <cp:revision>37</cp:revision>
  <dcterms:created xsi:type="dcterms:W3CDTF">2013-01-27T09:14:16Z</dcterms:created>
  <dcterms:modified xsi:type="dcterms:W3CDTF">2026-05-16T00:59:11Z</dcterms:modified>
  <cp:category/>
</cp:coreProperties>
</file>