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12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2" r:id="rId4"/>
    <p:sldId id="273" r:id="rId5"/>
    <p:sldId id="274" r:id="rId6"/>
    <p:sldId id="260" r:id="rId7"/>
    <p:sldId id="275" r:id="rId8"/>
    <p:sldId id="276" r:id="rId9"/>
    <p:sldId id="277" r:id="rId10"/>
    <p:sldId id="278" r:id="rId11"/>
    <p:sldId id="261" r:id="rId12"/>
    <p:sldId id="287" r:id="rId13"/>
    <p:sldId id="281" r:id="rId14"/>
    <p:sldId id="288" r:id="rId15"/>
    <p:sldId id="284" r:id="rId16"/>
    <p:sldId id="285" r:id="rId17"/>
    <p:sldId id="289" r:id="rId18"/>
    <p:sldId id="266" r:id="rId19"/>
    <p:sldId id="269" r:id="rId20"/>
    <p:sldId id="291" r:id="rId21"/>
    <p:sldId id="271" r:id="rId22"/>
    <p:sldId id="290" r:id="rId23"/>
    <p:sldId id="279" r:id="rId24"/>
    <p:sldId id="280" r:id="rId25"/>
    <p:sldId id="283" r:id="rId26"/>
    <p:sldId id="282" r:id="rId27"/>
  </p:sldIdLst>
  <p:sldSz cx="12192000" cy="6858000"/>
  <p:notesSz cx="6858000" cy="9144000"/>
  <p:embeddedFontLst>
    <p:embeddedFont>
      <p:font typeface="Lato" panose="020F0502020204030203" pitchFamily="34" charset="0"/>
      <p:regular r:id="rId29"/>
      <p:bold r:id="rId30"/>
      <p:italic r:id="rId31"/>
      <p:boldItalic r:id="rId32"/>
    </p:embeddedFont>
    <p:embeddedFont>
      <p:font typeface="Lato Black" panose="020F0502020204030203" pitchFamily="34" charset="0"/>
      <p:bold r:id="rId33"/>
      <p:boldItalic r:id="rId34"/>
    </p:embeddedFont>
    <p:embeddedFont>
      <p:font typeface="Newsreader Light" panose="020B0604020202020204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Open Sans Light" panose="020B0306030504020204" pitchFamily="34" charset="0"/>
      <p:regular r:id="rId43"/>
      <p:bold r:id="rId44"/>
      <p:italic r:id="rId45"/>
      <p:boldItalic r:id="rId46"/>
    </p:embeddedFont>
    <p:embeddedFont>
      <p:font typeface="Open Sans SemiBold" panose="020B070603080402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gFGeI4z+pmQmJd6oLfus5mjBOA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A0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069" autoAdjust="0"/>
  </p:normalViewPr>
  <p:slideViewPr>
    <p:cSldViewPr snapToGrid="0">
      <p:cViewPr varScale="1">
        <p:scale>
          <a:sx n="71" d="100"/>
          <a:sy n="71" d="100"/>
        </p:scale>
        <p:origin x="857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0D370-A376-4C14-914D-756F9CA156A7}" type="doc">
      <dgm:prSet loTypeId="urn:microsoft.com/office/officeart/2024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B62B46-4002-4FCD-B5DD-3436A8BC66C0}">
      <dgm:prSet phldrT="[Text]" custT="1"/>
      <dgm:spPr/>
      <dgm:t>
        <a:bodyPr/>
        <a:lstStyle/>
        <a:p>
          <a:r>
            <a:rPr lang="en-US" sz="2400" b="1" dirty="0"/>
            <a:t>AI with Guardrails</a:t>
          </a:r>
          <a:endParaRPr lang="en-US" sz="2400" dirty="0"/>
        </a:p>
      </dgm:t>
    </dgm:pt>
    <dgm:pt modelId="{8F122D16-8C2C-464E-8CB2-EA2FB0B004C6}" type="parTrans" cxnId="{743E1E14-AD7E-486D-9AD0-3EFDE971ABF8}">
      <dgm:prSet/>
      <dgm:spPr/>
      <dgm:t>
        <a:bodyPr/>
        <a:lstStyle/>
        <a:p>
          <a:endParaRPr lang="en-US" sz="3200"/>
        </a:p>
      </dgm:t>
    </dgm:pt>
    <dgm:pt modelId="{24909C64-B314-401F-821A-9BC09D2E69A9}" type="sibTrans" cxnId="{743E1E14-AD7E-486D-9AD0-3EFDE971ABF8}">
      <dgm:prSet/>
      <dgm:spPr/>
      <dgm:t>
        <a:bodyPr/>
        <a:lstStyle/>
        <a:p>
          <a:endParaRPr lang="en-US" sz="3200"/>
        </a:p>
      </dgm:t>
    </dgm:pt>
    <dgm:pt modelId="{DF8C9494-F6B6-42A0-ACB9-F008D07E659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The future of education is not AI-free learning, but AI-supported learning designed to preserve human thinking.</a:t>
          </a:r>
        </a:p>
      </dgm:t>
    </dgm:pt>
    <dgm:pt modelId="{79EE159E-820B-4976-83B4-3943E7F69E2B}" type="parTrans" cxnId="{D691165A-0D80-4058-AE0D-03C7A06DB7DC}">
      <dgm:prSet/>
      <dgm:spPr/>
      <dgm:t>
        <a:bodyPr/>
        <a:lstStyle/>
        <a:p>
          <a:endParaRPr lang="en-US" sz="3200"/>
        </a:p>
      </dgm:t>
    </dgm:pt>
    <dgm:pt modelId="{1B75B22E-4891-4EBA-A622-F96C60A32804}" type="sibTrans" cxnId="{D691165A-0D80-4058-AE0D-03C7A06DB7DC}">
      <dgm:prSet/>
      <dgm:spPr/>
      <dgm:t>
        <a:bodyPr/>
        <a:lstStyle/>
        <a:p>
          <a:endParaRPr lang="en-US" sz="3200"/>
        </a:p>
      </dgm:t>
    </dgm:pt>
    <dgm:pt modelId="{4FD1759C-9949-4D1F-8C4B-8F54BFDA2437}">
      <dgm:prSet phldrT="[Text]" custT="1"/>
      <dgm:spPr/>
      <dgm:t>
        <a:bodyPr/>
        <a:lstStyle/>
        <a:p>
          <a:r>
            <a:rPr lang="en-US" sz="2400" b="1" dirty="0"/>
            <a:t>Structural Assurance</a:t>
          </a:r>
          <a:endParaRPr lang="en-US" sz="2400" dirty="0"/>
        </a:p>
      </dgm:t>
    </dgm:pt>
    <dgm:pt modelId="{4108EF92-A70F-4305-B7DA-B40EE0680C00}" type="parTrans" cxnId="{6AF9AEEF-A186-4F71-98AD-54CB62386D43}">
      <dgm:prSet/>
      <dgm:spPr/>
      <dgm:t>
        <a:bodyPr/>
        <a:lstStyle/>
        <a:p>
          <a:endParaRPr lang="en-US" sz="3200"/>
        </a:p>
      </dgm:t>
    </dgm:pt>
    <dgm:pt modelId="{BE4D2ACA-BCDD-4305-870A-FF5583D5CB86}" type="sibTrans" cxnId="{6AF9AEEF-A186-4F71-98AD-54CB62386D43}">
      <dgm:prSet/>
      <dgm:spPr/>
      <dgm:t>
        <a:bodyPr/>
        <a:lstStyle/>
        <a:p>
          <a:endParaRPr lang="en-US" sz="3200"/>
        </a:p>
      </dgm:t>
    </dgm:pt>
    <dgm:pt modelId="{B46159D6-70AB-4833-8EFD-2CD71A99A80E}">
      <dgm:prSet phldrT="[Text]" custT="1"/>
      <dgm:spPr/>
      <dgm:t>
        <a:bodyPr/>
        <a:lstStyle/>
        <a:p>
          <a:r>
            <a:rPr lang="en-US" sz="1800" dirty="0"/>
            <a:t>Trust cannot depend on policy alone; it must be reinforced through transparent learning processes and evidence of engagement</a:t>
          </a:r>
        </a:p>
      </dgm:t>
    </dgm:pt>
    <dgm:pt modelId="{E020D1DF-A409-4B54-A271-17BA4D648019}" type="parTrans" cxnId="{61B6A634-2553-44BF-B44E-46A736962F0A}">
      <dgm:prSet/>
      <dgm:spPr/>
      <dgm:t>
        <a:bodyPr/>
        <a:lstStyle/>
        <a:p>
          <a:endParaRPr lang="en-US" sz="3200"/>
        </a:p>
      </dgm:t>
    </dgm:pt>
    <dgm:pt modelId="{F3D359B4-BD8A-4089-8DD7-A15119E1ABC7}" type="sibTrans" cxnId="{61B6A634-2553-44BF-B44E-46A736962F0A}">
      <dgm:prSet/>
      <dgm:spPr/>
      <dgm:t>
        <a:bodyPr/>
        <a:lstStyle/>
        <a:p>
          <a:endParaRPr lang="en-US" sz="3200"/>
        </a:p>
      </dgm:t>
    </dgm:pt>
    <dgm:pt modelId="{D936442C-B635-4F27-9675-290F9DEAFFBC}">
      <dgm:prSet phldrT="[Text]" custT="1"/>
      <dgm:spPr/>
      <dgm:t>
        <a:bodyPr/>
        <a:lstStyle/>
        <a:p>
          <a:r>
            <a:rPr lang="en-US" sz="2400" b="1" dirty="0"/>
            <a:t>Shared Value Creation</a:t>
          </a:r>
          <a:endParaRPr lang="en-US" sz="2400" dirty="0"/>
        </a:p>
      </dgm:t>
    </dgm:pt>
    <dgm:pt modelId="{009F399D-9E78-4440-BB1F-2BE59871D095}" type="parTrans" cxnId="{4137A7DC-CDDB-4486-AF30-D07AB2414D2E}">
      <dgm:prSet/>
      <dgm:spPr/>
      <dgm:t>
        <a:bodyPr/>
        <a:lstStyle/>
        <a:p>
          <a:endParaRPr lang="en-US" sz="3200"/>
        </a:p>
      </dgm:t>
    </dgm:pt>
    <dgm:pt modelId="{00222860-80C7-4D00-B1FF-C2320D1E693F}" type="sibTrans" cxnId="{4137A7DC-CDDB-4486-AF30-D07AB2414D2E}">
      <dgm:prSet/>
      <dgm:spPr/>
      <dgm:t>
        <a:bodyPr/>
        <a:lstStyle/>
        <a:p>
          <a:endParaRPr lang="en-US" sz="3200"/>
        </a:p>
      </dgm:t>
    </dgm:pt>
    <dgm:pt modelId="{A245071A-7138-4CF4-96B5-BE8958A462CC}">
      <dgm:prSet phldrT="[Text]" custT="1"/>
      <dgm:spPr/>
      <dgm:t>
        <a:bodyPr/>
        <a:lstStyle/>
        <a:p>
          <a:r>
            <a:rPr lang="en-US" sz="1800" dirty="0"/>
            <a:t>Empower both sides of the classroom: helping students learn more effectively while enabling instructors to teach more effectively.</a:t>
          </a:r>
        </a:p>
      </dgm:t>
    </dgm:pt>
    <dgm:pt modelId="{5F13C54A-140D-4883-B566-BD2F6C495F8F}" type="parTrans" cxnId="{8F443050-5415-4392-B45F-26E984E75CD6}">
      <dgm:prSet/>
      <dgm:spPr/>
      <dgm:t>
        <a:bodyPr/>
        <a:lstStyle/>
        <a:p>
          <a:endParaRPr lang="en-US" sz="3200"/>
        </a:p>
      </dgm:t>
    </dgm:pt>
    <dgm:pt modelId="{834B3233-B624-4807-85C4-81E91D994392}" type="sibTrans" cxnId="{8F443050-5415-4392-B45F-26E984E75CD6}">
      <dgm:prSet/>
      <dgm:spPr/>
      <dgm:t>
        <a:bodyPr/>
        <a:lstStyle/>
        <a:p>
          <a:endParaRPr lang="en-US" sz="3200"/>
        </a:p>
      </dgm:t>
    </dgm:pt>
    <dgm:pt modelId="{BD15F7DF-0823-4EBB-9D00-883E9764FD30}" type="pres">
      <dgm:prSet presAssocID="{9E30D370-A376-4C14-914D-756F9CA156A7}" presName="Name0" presStyleCnt="0">
        <dgm:presLayoutVars>
          <dgm:dir/>
          <dgm:animLvl val="lvl"/>
          <dgm:resizeHandles val="exact"/>
        </dgm:presLayoutVars>
      </dgm:prSet>
      <dgm:spPr/>
    </dgm:pt>
    <dgm:pt modelId="{C4BD0046-E25F-4A43-94BF-F11597C4AEA2}" type="pres">
      <dgm:prSet presAssocID="{60B62B46-4002-4FCD-B5DD-3436A8BC66C0}" presName="composite" presStyleCnt="0"/>
      <dgm:spPr/>
    </dgm:pt>
    <dgm:pt modelId="{13BDB1C1-BA6B-4D1D-AB07-76B5DA6D8958}" type="pres">
      <dgm:prSet presAssocID="{60B62B46-4002-4FCD-B5DD-3436A8BC66C0}" presName="parTx" presStyleLbl="alignNode1" presStyleIdx="0" presStyleCnt="3">
        <dgm:presLayoutVars>
          <dgm:chMax val="0"/>
          <dgm:chPref val="0"/>
        </dgm:presLayoutVars>
      </dgm:prSet>
      <dgm:spPr/>
    </dgm:pt>
    <dgm:pt modelId="{31F6A93A-9806-4222-950A-27D70759B968}" type="pres">
      <dgm:prSet presAssocID="{60B62B46-4002-4FCD-B5DD-3436A8BC66C0}" presName="bgOutline" presStyleLbl="fgAcc1" presStyleIdx="0" presStyleCnt="3">
        <dgm:presLayoutVars>
          <dgm:bulletEnabled/>
        </dgm:presLayoutVars>
      </dgm:prSet>
      <dgm:spPr/>
    </dgm:pt>
    <dgm:pt modelId="{FE2CB8C3-39A1-418B-ADE1-E30092DDF124}" type="pres">
      <dgm:prSet presAssocID="{24909C64-B314-401F-821A-9BC09D2E69A9}" presName="space" presStyleCnt="0"/>
      <dgm:spPr/>
    </dgm:pt>
    <dgm:pt modelId="{74E36078-5E88-48F7-B48E-9C7A1A76153D}" type="pres">
      <dgm:prSet presAssocID="{4FD1759C-9949-4D1F-8C4B-8F54BFDA2437}" presName="composite" presStyleCnt="0"/>
      <dgm:spPr/>
    </dgm:pt>
    <dgm:pt modelId="{CDFAF5A9-41D2-4D72-86D1-935123170A1E}" type="pres">
      <dgm:prSet presAssocID="{4FD1759C-9949-4D1F-8C4B-8F54BFDA2437}" presName="parTx" presStyleLbl="alignNode1" presStyleIdx="1" presStyleCnt="3">
        <dgm:presLayoutVars>
          <dgm:chMax val="0"/>
          <dgm:chPref val="0"/>
        </dgm:presLayoutVars>
      </dgm:prSet>
      <dgm:spPr/>
    </dgm:pt>
    <dgm:pt modelId="{7D7F2460-969E-4A40-AF59-C79B279F619F}" type="pres">
      <dgm:prSet presAssocID="{4FD1759C-9949-4D1F-8C4B-8F54BFDA2437}" presName="bgOutline" presStyleLbl="fgAcc1" presStyleIdx="1" presStyleCnt="3">
        <dgm:presLayoutVars>
          <dgm:bulletEnabled/>
        </dgm:presLayoutVars>
      </dgm:prSet>
      <dgm:spPr/>
    </dgm:pt>
    <dgm:pt modelId="{BD6A5385-7B61-4CA1-A9F1-13E7ED985D1B}" type="pres">
      <dgm:prSet presAssocID="{BE4D2ACA-BCDD-4305-870A-FF5583D5CB86}" presName="space" presStyleCnt="0"/>
      <dgm:spPr/>
    </dgm:pt>
    <dgm:pt modelId="{F49E9013-3948-47E4-A32B-AD2AFBFD8CD8}" type="pres">
      <dgm:prSet presAssocID="{D936442C-B635-4F27-9675-290F9DEAFFBC}" presName="composite" presStyleCnt="0"/>
      <dgm:spPr/>
    </dgm:pt>
    <dgm:pt modelId="{1D778C90-852B-4E60-9207-B7F8CB9F3092}" type="pres">
      <dgm:prSet presAssocID="{D936442C-B635-4F27-9675-290F9DEAFFBC}" presName="parTx" presStyleLbl="alignNode1" presStyleIdx="2" presStyleCnt="3">
        <dgm:presLayoutVars>
          <dgm:chMax val="0"/>
          <dgm:chPref val="0"/>
        </dgm:presLayoutVars>
      </dgm:prSet>
      <dgm:spPr/>
    </dgm:pt>
    <dgm:pt modelId="{B17487FD-0ACA-44DF-990A-2DA9466FB37A}" type="pres">
      <dgm:prSet presAssocID="{D936442C-B635-4F27-9675-290F9DEAFFBC}" presName="bgOutline" presStyleLbl="fgAcc1" presStyleIdx="2" presStyleCnt="3">
        <dgm:presLayoutVars>
          <dgm:bulletEnabled/>
        </dgm:presLayoutVars>
      </dgm:prSet>
      <dgm:spPr/>
    </dgm:pt>
  </dgm:ptLst>
  <dgm:cxnLst>
    <dgm:cxn modelId="{743E1E14-AD7E-486D-9AD0-3EFDE971ABF8}" srcId="{9E30D370-A376-4C14-914D-756F9CA156A7}" destId="{60B62B46-4002-4FCD-B5DD-3436A8BC66C0}" srcOrd="0" destOrd="0" parTransId="{8F122D16-8C2C-464E-8CB2-EA2FB0B004C6}" sibTransId="{24909C64-B314-401F-821A-9BC09D2E69A9}"/>
    <dgm:cxn modelId="{61B6A634-2553-44BF-B44E-46A736962F0A}" srcId="{4FD1759C-9949-4D1F-8C4B-8F54BFDA2437}" destId="{B46159D6-70AB-4833-8EFD-2CD71A99A80E}" srcOrd="0" destOrd="0" parTransId="{E020D1DF-A409-4B54-A271-17BA4D648019}" sibTransId="{F3D359B4-BD8A-4089-8DD7-A15119E1ABC7}"/>
    <dgm:cxn modelId="{87369561-A923-453E-AC9E-DEC6D92B036C}" type="presOf" srcId="{4FD1759C-9949-4D1F-8C4B-8F54BFDA2437}" destId="{CDFAF5A9-41D2-4D72-86D1-935123170A1E}" srcOrd="0" destOrd="0" presId="urn:microsoft.com/office/officeart/2024/layout/HorizontalActionList"/>
    <dgm:cxn modelId="{8F443050-5415-4392-B45F-26E984E75CD6}" srcId="{D936442C-B635-4F27-9675-290F9DEAFFBC}" destId="{A245071A-7138-4CF4-96B5-BE8958A462CC}" srcOrd="0" destOrd="0" parTransId="{5F13C54A-140D-4883-B566-BD2F6C495F8F}" sibTransId="{834B3233-B624-4807-85C4-81E91D994392}"/>
    <dgm:cxn modelId="{89BCF751-6781-4285-B748-78C1243B245F}" type="presOf" srcId="{DF8C9494-F6B6-42A0-ACB9-F008D07E6593}" destId="{31F6A93A-9806-4222-950A-27D70759B968}" srcOrd="0" destOrd="0" presId="urn:microsoft.com/office/officeart/2024/layout/HorizontalActionList"/>
    <dgm:cxn modelId="{D691165A-0D80-4058-AE0D-03C7A06DB7DC}" srcId="{60B62B46-4002-4FCD-B5DD-3436A8BC66C0}" destId="{DF8C9494-F6B6-42A0-ACB9-F008D07E6593}" srcOrd="0" destOrd="0" parTransId="{79EE159E-820B-4976-83B4-3943E7F69E2B}" sibTransId="{1B75B22E-4891-4EBA-A622-F96C60A32804}"/>
    <dgm:cxn modelId="{A07678A7-BB55-48A2-A4B1-CC8BD51F88C3}" type="presOf" srcId="{D936442C-B635-4F27-9675-290F9DEAFFBC}" destId="{1D778C90-852B-4E60-9207-B7F8CB9F3092}" srcOrd="0" destOrd="0" presId="urn:microsoft.com/office/officeart/2024/layout/HorizontalActionList"/>
    <dgm:cxn modelId="{CCDEBBC4-D1DE-4402-8369-7F93B4DD13C0}" type="presOf" srcId="{9E30D370-A376-4C14-914D-756F9CA156A7}" destId="{BD15F7DF-0823-4EBB-9D00-883E9764FD30}" srcOrd="0" destOrd="0" presId="urn:microsoft.com/office/officeart/2024/layout/HorizontalActionList"/>
    <dgm:cxn modelId="{0A7F7CD0-1AF5-4C63-AF59-8A62DFF2DF96}" type="presOf" srcId="{B46159D6-70AB-4833-8EFD-2CD71A99A80E}" destId="{7D7F2460-969E-4A40-AF59-C79B279F619F}" srcOrd="0" destOrd="0" presId="urn:microsoft.com/office/officeart/2024/layout/HorizontalActionList"/>
    <dgm:cxn modelId="{34B86DD5-FEA0-4D0D-AF03-EAA79FAC5E6B}" type="presOf" srcId="{A245071A-7138-4CF4-96B5-BE8958A462CC}" destId="{B17487FD-0ACA-44DF-990A-2DA9466FB37A}" srcOrd="0" destOrd="0" presId="urn:microsoft.com/office/officeart/2024/layout/HorizontalActionList"/>
    <dgm:cxn modelId="{4137A7DC-CDDB-4486-AF30-D07AB2414D2E}" srcId="{9E30D370-A376-4C14-914D-756F9CA156A7}" destId="{D936442C-B635-4F27-9675-290F9DEAFFBC}" srcOrd="2" destOrd="0" parTransId="{009F399D-9E78-4440-BB1F-2BE59871D095}" sibTransId="{00222860-80C7-4D00-B1FF-C2320D1E693F}"/>
    <dgm:cxn modelId="{FE6A74DE-B1C8-4C2B-B511-87907AE1194D}" type="presOf" srcId="{60B62B46-4002-4FCD-B5DD-3436A8BC66C0}" destId="{13BDB1C1-BA6B-4D1D-AB07-76B5DA6D8958}" srcOrd="0" destOrd="0" presId="urn:microsoft.com/office/officeart/2024/layout/HorizontalActionList"/>
    <dgm:cxn modelId="{6AF9AEEF-A186-4F71-98AD-54CB62386D43}" srcId="{9E30D370-A376-4C14-914D-756F9CA156A7}" destId="{4FD1759C-9949-4D1F-8C4B-8F54BFDA2437}" srcOrd="1" destOrd="0" parTransId="{4108EF92-A70F-4305-B7DA-B40EE0680C00}" sibTransId="{BE4D2ACA-BCDD-4305-870A-FF5583D5CB86}"/>
    <dgm:cxn modelId="{37B397A8-6AAE-4DE1-9F24-A63912D517A6}" type="presParOf" srcId="{BD15F7DF-0823-4EBB-9D00-883E9764FD30}" destId="{C4BD0046-E25F-4A43-94BF-F11597C4AEA2}" srcOrd="0" destOrd="0" presId="urn:microsoft.com/office/officeart/2024/layout/HorizontalActionList"/>
    <dgm:cxn modelId="{AB505D76-D927-4E72-ADB4-FB54E7889CF9}" type="presParOf" srcId="{C4BD0046-E25F-4A43-94BF-F11597C4AEA2}" destId="{13BDB1C1-BA6B-4D1D-AB07-76B5DA6D8958}" srcOrd="0" destOrd="0" presId="urn:microsoft.com/office/officeart/2024/layout/HorizontalActionList"/>
    <dgm:cxn modelId="{8278D80B-7D7D-4FF2-88D8-2FA92210C05A}" type="presParOf" srcId="{C4BD0046-E25F-4A43-94BF-F11597C4AEA2}" destId="{31F6A93A-9806-4222-950A-27D70759B968}" srcOrd="1" destOrd="0" presId="urn:microsoft.com/office/officeart/2024/layout/HorizontalActionList"/>
    <dgm:cxn modelId="{52626E49-6DDB-402B-8CB2-775270473F4B}" type="presParOf" srcId="{BD15F7DF-0823-4EBB-9D00-883E9764FD30}" destId="{FE2CB8C3-39A1-418B-ADE1-E30092DDF124}" srcOrd="1" destOrd="0" presId="urn:microsoft.com/office/officeart/2024/layout/HorizontalActionList"/>
    <dgm:cxn modelId="{DB810542-DFBB-489A-B737-BEE2E73CB098}" type="presParOf" srcId="{BD15F7DF-0823-4EBB-9D00-883E9764FD30}" destId="{74E36078-5E88-48F7-B48E-9C7A1A76153D}" srcOrd="2" destOrd="0" presId="urn:microsoft.com/office/officeart/2024/layout/HorizontalActionList"/>
    <dgm:cxn modelId="{F5A13C60-B27E-4C80-9E4D-0F09C8429496}" type="presParOf" srcId="{74E36078-5E88-48F7-B48E-9C7A1A76153D}" destId="{CDFAF5A9-41D2-4D72-86D1-935123170A1E}" srcOrd="0" destOrd="0" presId="urn:microsoft.com/office/officeart/2024/layout/HorizontalActionList"/>
    <dgm:cxn modelId="{EFE3A8BB-128E-4D47-9967-D9713894D066}" type="presParOf" srcId="{74E36078-5E88-48F7-B48E-9C7A1A76153D}" destId="{7D7F2460-969E-4A40-AF59-C79B279F619F}" srcOrd="1" destOrd="0" presId="urn:microsoft.com/office/officeart/2024/layout/HorizontalActionList"/>
    <dgm:cxn modelId="{C1EA0F20-C103-4B9E-AF21-E6899096625F}" type="presParOf" srcId="{BD15F7DF-0823-4EBB-9D00-883E9764FD30}" destId="{BD6A5385-7B61-4CA1-A9F1-13E7ED985D1B}" srcOrd="3" destOrd="0" presId="urn:microsoft.com/office/officeart/2024/layout/HorizontalActionList"/>
    <dgm:cxn modelId="{490296B5-920A-4555-ACF9-138F78B48540}" type="presParOf" srcId="{BD15F7DF-0823-4EBB-9D00-883E9764FD30}" destId="{F49E9013-3948-47E4-A32B-AD2AFBFD8CD8}" srcOrd="4" destOrd="0" presId="urn:microsoft.com/office/officeart/2024/layout/HorizontalActionList"/>
    <dgm:cxn modelId="{5A7ED039-F694-406A-974C-64487550D649}" type="presParOf" srcId="{F49E9013-3948-47E4-A32B-AD2AFBFD8CD8}" destId="{1D778C90-852B-4E60-9207-B7F8CB9F3092}" srcOrd="0" destOrd="0" presId="urn:microsoft.com/office/officeart/2024/layout/HorizontalActionList"/>
    <dgm:cxn modelId="{E6E97EA6-3D0F-4DED-907F-5F2789CDC011}" type="presParOf" srcId="{F49E9013-3948-47E4-A32B-AD2AFBFD8CD8}" destId="{B17487FD-0ACA-44DF-990A-2DA9466FB37A}" srcOrd="1" destOrd="0" presId="urn:microsoft.com/office/officeart/2024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6A93A-9806-4222-950A-27D70759B968}">
      <dsp:nvSpPr>
        <dsp:cNvPr id="0" name=""/>
        <dsp:cNvSpPr/>
      </dsp:nvSpPr>
      <dsp:spPr>
        <a:xfrm rot="10800000">
          <a:off x="7090" y="1367085"/>
          <a:ext cx="2632676" cy="221760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450" tIns="111450" rIns="111450" bIns="1114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/>
            <a:t>The future of education is not AI-free learning, but AI-supported learning designed to preserve human thinking.</a:t>
          </a:r>
        </a:p>
      </dsp:txBody>
      <dsp:txXfrm rot="10800000">
        <a:off x="104517" y="1367085"/>
        <a:ext cx="2437822" cy="2120176"/>
      </dsp:txXfrm>
    </dsp:sp>
    <dsp:sp modelId="{13BDB1C1-BA6B-4D1D-AB07-76B5DA6D8958}">
      <dsp:nvSpPr>
        <dsp:cNvPr id="0" name=""/>
        <dsp:cNvSpPr/>
      </dsp:nvSpPr>
      <dsp:spPr>
        <a:xfrm>
          <a:off x="7090" y="600976"/>
          <a:ext cx="2632676" cy="789802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040" tIns="208040" rIns="208040" bIns="2080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AI with Guardrails</a:t>
          </a:r>
          <a:endParaRPr lang="en-US" sz="2400" kern="1200" dirty="0"/>
        </a:p>
      </dsp:txBody>
      <dsp:txXfrm>
        <a:off x="111186" y="705072"/>
        <a:ext cx="2424484" cy="685706"/>
      </dsp:txXfrm>
    </dsp:sp>
    <dsp:sp modelId="{7D7F2460-969E-4A40-AF59-C79B279F619F}">
      <dsp:nvSpPr>
        <dsp:cNvPr id="0" name=""/>
        <dsp:cNvSpPr/>
      </dsp:nvSpPr>
      <dsp:spPr>
        <a:xfrm rot="10800000">
          <a:off x="2747661" y="1367085"/>
          <a:ext cx="2632676" cy="221760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450" tIns="111450" rIns="111450" bIns="1114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Trust cannot depend on policy alone; it must be reinforced through transparent learning processes and evidence of engagement</a:t>
          </a:r>
        </a:p>
      </dsp:txBody>
      <dsp:txXfrm rot="10800000">
        <a:off x="2845088" y="1367085"/>
        <a:ext cx="2437822" cy="2120176"/>
      </dsp:txXfrm>
    </dsp:sp>
    <dsp:sp modelId="{CDFAF5A9-41D2-4D72-86D1-935123170A1E}">
      <dsp:nvSpPr>
        <dsp:cNvPr id="0" name=""/>
        <dsp:cNvSpPr/>
      </dsp:nvSpPr>
      <dsp:spPr>
        <a:xfrm>
          <a:off x="2747661" y="600976"/>
          <a:ext cx="2632676" cy="789802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040" tIns="208040" rIns="208040" bIns="2080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Structural Assurance</a:t>
          </a:r>
          <a:endParaRPr lang="en-US" sz="2400" kern="1200" dirty="0"/>
        </a:p>
      </dsp:txBody>
      <dsp:txXfrm>
        <a:off x="2851757" y="705072"/>
        <a:ext cx="2424484" cy="685706"/>
      </dsp:txXfrm>
    </dsp:sp>
    <dsp:sp modelId="{B17487FD-0ACA-44DF-990A-2DA9466FB37A}">
      <dsp:nvSpPr>
        <dsp:cNvPr id="0" name=""/>
        <dsp:cNvSpPr/>
      </dsp:nvSpPr>
      <dsp:spPr>
        <a:xfrm rot="10800000">
          <a:off x="5488232" y="1367085"/>
          <a:ext cx="2632676" cy="2217603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450" tIns="111450" rIns="111450" bIns="1114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Empower both sides of the classroom: helping students learn more effectively while enabling instructors to teach more effectively.</a:t>
          </a:r>
        </a:p>
      </dsp:txBody>
      <dsp:txXfrm rot="10800000">
        <a:off x="5585659" y="1367085"/>
        <a:ext cx="2437822" cy="2120176"/>
      </dsp:txXfrm>
    </dsp:sp>
    <dsp:sp modelId="{1D778C90-852B-4E60-9207-B7F8CB9F3092}">
      <dsp:nvSpPr>
        <dsp:cNvPr id="0" name=""/>
        <dsp:cNvSpPr/>
      </dsp:nvSpPr>
      <dsp:spPr>
        <a:xfrm>
          <a:off x="5488232" y="600976"/>
          <a:ext cx="2632676" cy="789802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040" tIns="208040" rIns="208040" bIns="2080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Shared Value Creation</a:t>
          </a:r>
          <a:endParaRPr lang="en-US" sz="2400" kern="1200" dirty="0"/>
        </a:p>
      </dsp:txBody>
      <dsp:txXfrm>
        <a:off x="5592328" y="705072"/>
        <a:ext cx="2424484" cy="685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HorizontalActionList">
  <dgm:title val=""/>
  <dgm:desc val=""/>
  <dgm:catLst>
    <dgm:cat type="list" pri="80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95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bgOutline"/>
      <dgm:constr type="primFontSz" for="des" forName="parTx" val="54"/>
      <dgm:constr type="primFontSz" for="des" forName="bgOutline" refType="primFontSz" refFor="des" refForName="parTx" op="lte" fact="0.75"/>
      <dgm:constr type="h" for="des" forName="bgOutline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bgOutline"/>
          <dgm:constr type="t" for="ch" forName="bgOutline" refType="h" refFor="ch" refForName="parTx" fact="0.97"/>
          <dgm:constr type="w" for="ch" forName="bgOutline" refType="w"/>
          <dgm:constr type="h" for="ch" forName="bgOutline" refType="h" fact="0.75"/>
        </dgm:constrLst>
        <dgm:ruleLst/>
        <dgm:layoutNode name="parTx" styleLbl="alignNode1">
          <dgm:varLst>
            <dgm:chMax val="0"/>
            <dgm:chPref val="0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ound2SameRect" r:blip="" zOrderOff="3">
            <dgm:adjLst>
              <dgm:adj idx="1" val="0.45"/>
            </dgm:adjLst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primFontSz" val="14" fact="NaN" max="NaN"/>
          </dgm:ruleLst>
        </dgm:layoutNode>
        <dgm:layoutNode name="bgOutline" styleLbl="fgAcc1">
          <dgm:varLst>
            <dgm:bulletEnabled/>
          </dgm:varLst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rot="180" type="round2SameRect" r:blip="">
            <dgm:adjLst>
              <dgm:adj idx="1" val="0.15"/>
              <dgm:adj idx="2" val="0"/>
            </dgm:adjLst>
          </dgm:shape>
          <dgm:presOf axis="des" ptType="node"/>
          <dgm:constrLst>
            <dgm:constr type="primFontSz" val="28"/>
            <dgm:constr type="tMarg" refType="w" fact="0.12"/>
            <dgm:constr type="bMarg" refType="w" fact="0.12"/>
            <dgm:constr type="lMarg" refType="w" fact="0.12"/>
            <dgm:constr type="rMarg" refType="w" fact="0.12"/>
          </dgm:constrLst>
          <dgm:ruleLst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1:50.5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1,'1986'0,"-1963"1,38 6,14 2,52-9,-63-2,0 4,72 10,-64 5,-51-11,0-1,1-1,24 2,382-1,-266-6,-44 0,200 4,-237 4,42 1,47-9,194-26,-235 13,190 2,-222 12,81 2,-130 6,2 0,21-7,130-15,-134 10,75 3,-61 2,-67-1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38.5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67,'1099'27,"183"17,-426-16,-404-9,-108-5,686 13,-991-29,0-2,0-2,0-1,62-21,-2 1,119-22,2 9,269-13,-55 43,-336 14,0 4,135 29,-192-30,-1-1,1-2,64-2,177-26,-73 3,-80 15,-1 6,222 28,-308-24,-1-1,49-3,81-14,-120 9,355-16,3 22,-157 1,-189-3,-8 0,0 2,97 14,-149-14,0-1,0 1,0 0,0 0,0 0,-1 1,1-1,0 1,-1 0,1-1,3 4,-6-4,1-1,-1 1,0-1,1 0,-1 1,0-1,0 1,1-1,-1 1,0-1,0 1,0-1,0 1,0-1,0 1,1-1,-1 1,0-1,-1 1,1-1,0 1,0-1,0 1,0-1,0 1,-1 0,0 0,0 0,0 0,1 0,-1 0,0 0,0 0,0 0,-1-1,1 1,0-1,0 1,0 0,-3 0,-5 2,-1-1,0 1,-12 0,-3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40.4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19,'0'1,"0"0,1-1,-1 1,0 0,0 0,0 0,1-1,-1 1,0 0,1 0,-1-1,0 1,1 0,-1-1,1 1,0-1,-1 1,1-1,-1 1,1-1,0 1,-1-1,1 1,0-1,-1 0,1 1,1-1,25 6,-22-5,49 4,1-3,90-8,-96 3,761-21,4 24,-358 2,1074-2,-1209-9,31 1,-276 7,73 2,-146-1,-1 1,1-1,-1 0,0 1,1-1,-1 1,0 0,1 0,-1 0,0 0,0 0,0 0,0 1,0-1,0 1,0-1,2 4,3 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42.1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1,'573'-1,"700"2,-498 19,0 18,-208-9,-199-11,506 18,-592-37,-159 0,-207 0,-90 3,161-1,1 1,-21 5,21-4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43.9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1,'145'0,"30"0,57 0,1812 24,-1202 24,190 4,-360-53,-265 0,-219 11,-117-4,0-3,135-12,-168 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49.6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0 123,'333'-17,"-167"6,1902-72,-1386 72,-5 39,-279 39,-42-5,8-41,2-23,-107-1,-91 4,192-2,-180-7,87-1,680 9,-618 9,16 0,-261-12,123-21,-173 21,-23 2,0 0,1-1,12-3,-18 1,-11 1,-14 0,-57 0,30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57.54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1,'230'0,"872"14,198 21,-974-33,66 0,213 47,-515-35,40 3,150-8,-79-5,192 17,113 4,-479-24,420 29,-145-7,2-23,-165-1,971 0,-1083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4: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0,'172'10,"-28"-2,283-7,240 9,-549 2,71 1,-90-15,152 4,-177 6,-47-4,34 1,-46-5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5:00.5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0,'0'1,"1"-1,-1 1,1 0,-1-1,1 1,-1-1,1 1,0 0,-1-1,1 0,-1 1,1-1,0 1,0-1,-1 0,1 0,0 1,0-1,-1 0,1 0,1 0,2 2,71 18,1-3,1-3,103 6,240-11,-358-9,890-3,-943 3,-5-1,0 1,0 0,0 0,1 0,-1 1,0 0,0-1,0 2,0-1,0 0,6 4,-1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1:55.7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0,'14423'242'0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01.5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0,'13466'175'0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15.8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0,'7637'69'0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34.85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0,'4089'34'0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39.29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 0,'14008'0'0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14T23:22:43.82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0 196,'571'33,"-184"-4,696-1,6-29,-442 0,-503 1,161-1,-91-18,-69 4,372-6,3 23,-172 0,-236-2,324-14,-301-2,363-26,-217 34,129 0,-309 3,177-32,-97 10,439-27,-573 52,82-11,-125 12,3 0,0-1,0 1,1 0,-1 1,13 1,-18-1,1 1,-1-1,1 1,-1 0,0 0,0 0,0 0,1 1,-1-1,0 1,-1-1,1 1,0 0,0-1,-1 1,1 0,-1 0,1 0,-1 0,2 4,-1 0,1 0,1 0,-1 0,1-1,0 1,0-1,1 0,0 0,0-1,0 1,0-1,1 0,-1 0,1-1,0 0,0 0,10 3,15 2,0-1,0-2,1-2,55 0,-66-2,693-1,-317-3,-379 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46.83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0,'2419'52'0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4T23:22:51.35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0,'11726'174'0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https://medium.com/%40klaudel.b/how-ai-makes-students-dumb-and-what-we-can-do-about-it-eac690db46d5</a:t>
            </a:r>
          </a:p>
          <a:p>
            <a:endParaRPr lang="en-US" dirty="0"/>
          </a:p>
          <a:p>
            <a:pPr marL="28575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High-school RCT (N=987): unrestricted ChatGPT improved practice scores 48% but reduced unassisted exam scores 17% (Bastani et al., 2025)</a:t>
            </a:r>
            <a:endParaRPr lang="en-US" sz="1100" dirty="0"/>
          </a:p>
          <a:p>
            <a:pPr marL="285750" marR="0" lvl="0" indent="-298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workers (N=319, 936 use cases): higher confidence in AI is associated with less</a:t>
            </a:r>
            <a:r>
              <a:rPr lang="en-US" sz="1100" b="0" i="1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critical-thinking effort (Lee et al., 2025)</a:t>
            </a:r>
            <a:endParaRPr lang="en-US" sz="1100" dirty="0"/>
          </a:p>
          <a:p>
            <a:pPr marL="285750" marR="0" lvl="0" indent="-298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LLM-assisted writers show weaker neural connectivity (EEG); 83% cannot quote essays they had just produced (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Kosmyna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al., 2025)</a:t>
            </a:r>
            <a:endParaRPr lang="en-US" sz="11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382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281165FA-9F68-A17B-805D-5ABF36D15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e90688f70a_0_92:notes">
            <a:extLst>
              <a:ext uri="{FF2B5EF4-FFF2-40B4-BE49-F238E27FC236}">
                <a16:creationId xmlns:a16="http://schemas.microsoft.com/office/drawing/2014/main" id="{51D02DBE-25E9-F693-6644-8AB748701A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e90688f70a_0_92:notes">
            <a:extLst>
              <a:ext uri="{FF2B5EF4-FFF2-40B4-BE49-F238E27FC236}">
                <a16:creationId xmlns:a16="http://schemas.microsoft.com/office/drawing/2014/main" id="{A83FAF7A-C4AE-B394-5CC5-9EF22E9A78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kind of prompts are good predictors of the learning?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917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90688f70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g3e90688f70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put next button screenshot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90688f70a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3e90688f70a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e1bd3fa9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e1bd3fa9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principle of coming up with categories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did we come up with this categories?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low agency – fully delegation of the task without cognitive involvement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 agency -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 it aligned with our intervention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the difference between delegation and low agency?? –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08889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90688f70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e90688f70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high agency prompts + definition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low agency + definition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6029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>
              <a:spcBef>
                <a:spcPts val="600"/>
              </a:spcBef>
            </a:pPr>
            <a:r>
              <a:rPr lang="en-US" sz="1500" b="1" dirty="0"/>
              <a:t>"AI reduces cognitive effort. Learning requires it."</a:t>
            </a:r>
          </a:p>
          <a:p>
            <a:pPr>
              <a:spcBef>
                <a:spcPts val="200"/>
              </a:spcBef>
            </a:pPr>
            <a:endParaRPr lang="en-US" sz="1500" b="1" dirty="0"/>
          </a:p>
          <a:p>
            <a:pPr lvl="1">
              <a:spcBef>
                <a:spcPts val="400"/>
              </a:spcBef>
            </a:pPr>
            <a:r>
              <a:rPr lang="en-US" sz="1400" b="0" dirty="0"/>
              <a:t>Field experiment evidence: students assigned to standard ChatGPT scored 4.18% lower on subsequent exams than those using a search engine — despite using ChatGPT 3.8× more (Li, Liu &amp; Ye, 2026)</a:t>
            </a:r>
          </a:p>
          <a:p>
            <a:pPr lvl="1">
              <a:spcBef>
                <a:spcPts val="400"/>
              </a:spcBef>
            </a:pPr>
            <a:r>
              <a:rPr lang="en-US" sz="1400" b="0" dirty="0"/>
              <a:t>Mechanism: cognitive offloading — delegating effortful reasoning to AI displaces the productive struggle that drives learning</a:t>
            </a:r>
          </a:p>
          <a:p>
            <a:pPr lvl="1">
              <a:spcBef>
                <a:spcPts val="400"/>
              </a:spcBef>
            </a:pPr>
            <a:r>
              <a:rPr lang="en-US" sz="1400" b="0" dirty="0"/>
              <a:t>Lab corroboration: students who used AI showed weaker text ownership and difficulty quoting their own work (</a:t>
            </a:r>
            <a:r>
              <a:rPr lang="en-US" sz="1400" b="0" dirty="0" err="1"/>
              <a:t>Kosmyna</a:t>
            </a:r>
            <a:r>
              <a:rPr lang="en-US" sz="1400" b="0" dirty="0"/>
              <a:t> et al., MIT Media Lab, 2025)</a:t>
            </a:r>
          </a:p>
          <a:p>
            <a:pPr lvl="1">
              <a:spcBef>
                <a:spcPts val="400"/>
              </a:spcBef>
            </a:pPr>
            <a:r>
              <a:rPr lang="en-US" sz="1400" b="0" dirty="0"/>
              <a:t>⚠️ Effects are contingent — task format and chatbot design matter</a:t>
            </a:r>
          </a:p>
          <a:p>
            <a:pPr>
              <a:spcBef>
                <a:spcPts val="200"/>
              </a:spcBef>
            </a:pPr>
            <a:endParaRPr lang="en-US" sz="1400" b="0" dirty="0"/>
          </a:p>
          <a:p>
            <a:pPr>
              <a:spcBef>
                <a:spcPts val="300"/>
              </a:spcBef>
            </a:pPr>
            <a:r>
              <a:rPr lang="en-US" sz="1200" i="1" dirty="0"/>
              <a:t>Li, Liu &amp; Ye (2026) — N=583 students, two field experiments, IS courses</a:t>
            </a:r>
          </a:p>
          <a:p>
            <a:endParaRPr lang="en-US" dirty="0"/>
          </a:p>
          <a:p>
            <a:pPr marL="22860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Main idea: Modify what AI can produce through custom prompts, hint-only modes, fading scaffolds inside the tool itself.</a:t>
            </a:r>
            <a:endParaRPr lang="en-US" dirty="0"/>
          </a:p>
          <a:p>
            <a:pPr marL="514350" lvl="0" indent="-28575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Guardrail tutors: 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teacher-engineered prompts (~500 words/problem) suppress answers and provide hints; eliminate the 17% retention drop seen with unrestricted ChatGPT (Bastani et al., 2025, PNAS)</a:t>
            </a:r>
            <a:endParaRPr lang="en-US" dirty="0"/>
          </a:p>
          <a:p>
            <a:pPr marL="514350" lvl="0" indent="-28575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Domain-specific AI tutors: 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the “PS2 Pal” physics tutor outperforms in-class active learning when carefully prompted to give one-step hints, encourage attempts, and not reveal solutions (Kestin et al., 2025)</a:t>
            </a:r>
            <a:endParaRPr lang="en-US" dirty="0"/>
          </a:p>
          <a:p>
            <a:pPr marL="514350" lvl="0" indent="-28575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Fading scaffolds: 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adaptive systems that gradually reduce assistance preserve student agency and self-regulation (Darvishi et al., 2024)</a:t>
            </a:r>
            <a:endParaRPr lang="en-US" dirty="0"/>
          </a:p>
          <a:p>
            <a:pPr marL="514350" lvl="0" indent="-28575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Guided discovery: 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zero-shot prompting that breaks problems down without supplying answers raises exam scores, while remaining scalable (Li et al., 2025)</a:t>
            </a:r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 sz="1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i="1" dirty="0">
                <a:latin typeface="Times New Roman"/>
                <a:ea typeface="Times New Roman"/>
                <a:cs typeface="Times New Roman"/>
                <a:sym typeface="Times New Roman"/>
              </a:rPr>
              <a:t>Limitation: </a:t>
            </a:r>
            <a:r>
              <a:rPr lang="en-US" i="1" dirty="0">
                <a:latin typeface="Times New Roman"/>
                <a:ea typeface="Times New Roman"/>
                <a:cs typeface="Times New Roman"/>
                <a:sym typeface="Times New Roman"/>
              </a:rPr>
              <a:t>Relies on forced adoption; hard to enforce when students have open access to public LLM tools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97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90688f70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90688f70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→ The struggle nudge increased the likelihood of writing an AI-free draft by 19.6 percentage points. The coefficient remains consistent after controlling for different questions (question fixed effects) and pre-experiment attitude toward struggle. </a:t>
            </a:r>
            <a:r>
              <a:rPr lang="en-US" sz="1100" dirty="0">
                <a:solidFill>
                  <a:srgbClr val="1A1A1A"/>
                </a:solidFill>
              </a:rPr>
              <a:t> </a:t>
            </a:r>
            <a:endParaRPr lang="en-US" sz="1100"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→ The struggle nudge increased AI-free draft quality by 0.07 units. The coefficient remains consistent after controlling for different questions (question fixed effects) and pre-experiment attitude toward struggle. 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e90688f70a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e90688f70a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The agency nudge increased the proportion of high-agency prompts (+13%, p &lt; 0.05).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dirty="0"/>
              <a:t>The agency nudge increased the proportion of high-agency prompts by 13 percentage points (β = 0.13, p &lt; 0.05). The coefficient remains consistent after controlling for different questions (question fixed effects) and pre-experiment attitudes toward agency.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e90688f70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e90688f70a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kind of prompts are good predictors of the learning?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Cover Slide">
  <p:cSld name="Presentation Cover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6"/>
          <p:cNvSpPr/>
          <p:nvPr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rgbClr val="7A00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6"/>
          <p:cNvSpPr txBox="1">
            <a:spLocks noGrp="1"/>
          </p:cNvSpPr>
          <p:nvPr>
            <p:ph type="body" idx="1"/>
          </p:nvPr>
        </p:nvSpPr>
        <p:spPr>
          <a:xfrm>
            <a:off x="500063" y="315553"/>
            <a:ext cx="4810125" cy="67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title"/>
          </p:nvPr>
        </p:nvSpPr>
        <p:spPr>
          <a:xfrm>
            <a:off x="499533" y="1852841"/>
            <a:ext cx="4810276" cy="306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Newsreader Light"/>
              <a:buNone/>
              <a:defRPr sz="4000" b="0" i="0">
                <a:solidFill>
                  <a:schemeClr val="lt1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" name="Google Shape;12;p6" descr="Exterior view Carlson School of Management building with reflections of surrounding architecture."/>
          <p:cNvPicPr preferRelativeResize="0"/>
          <p:nvPr/>
        </p:nvPicPr>
        <p:blipFill rotWithShape="1">
          <a:blip r:embed="rId2">
            <a:alphaModFix/>
          </a:blip>
          <a:srcRect l="21565" r="19226"/>
          <a:stretch/>
        </p:blipFill>
        <p:spPr>
          <a:xfrm>
            <a:off x="6096000" y="1"/>
            <a:ext cx="47376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6"/>
          <p:cNvPicPr preferRelativeResize="0"/>
          <p:nvPr/>
        </p:nvPicPr>
        <p:blipFill rotWithShape="1">
          <a:blip r:embed="rId3">
            <a:alphaModFix/>
          </a:blip>
          <a:srcRect l="9273" t="2373" r="18825" b="5951"/>
          <a:stretch/>
        </p:blipFill>
        <p:spPr>
          <a:xfrm>
            <a:off x="6096000" y="2166707"/>
            <a:ext cx="6096000" cy="4506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14;p6"/>
          <p:cNvGrpSpPr/>
          <p:nvPr/>
        </p:nvGrpSpPr>
        <p:grpSpPr>
          <a:xfrm>
            <a:off x="10646469" y="2954214"/>
            <a:ext cx="1545531" cy="3903786"/>
            <a:chOff x="7598469" y="2954212"/>
            <a:chExt cx="1545531" cy="3903786"/>
          </a:xfrm>
        </p:grpSpPr>
        <p:sp>
          <p:nvSpPr>
            <p:cNvPr id="15" name="Google Shape;15;p6"/>
            <p:cNvSpPr/>
            <p:nvPr/>
          </p:nvSpPr>
          <p:spPr>
            <a:xfrm>
              <a:off x="7598469" y="4075043"/>
              <a:ext cx="1545531" cy="27829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" name="Google Shape;16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98469" y="2954212"/>
              <a:ext cx="1545531" cy="242562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Google Shape;17;p6"/>
          <p:cNvGrpSpPr/>
          <p:nvPr/>
        </p:nvGrpSpPr>
        <p:grpSpPr>
          <a:xfrm>
            <a:off x="10646469" y="0"/>
            <a:ext cx="1545531" cy="3869724"/>
            <a:chOff x="7598469" y="-12974"/>
            <a:chExt cx="1545531" cy="3869724"/>
          </a:xfrm>
        </p:grpSpPr>
        <p:sp>
          <p:nvSpPr>
            <p:cNvPr id="18" name="Google Shape;18;p6"/>
            <p:cNvSpPr/>
            <p:nvPr/>
          </p:nvSpPr>
          <p:spPr>
            <a:xfrm>
              <a:off x="7598469" y="-12974"/>
              <a:ext cx="1543000" cy="2795931"/>
            </a:xfrm>
            <a:prstGeom prst="rect">
              <a:avLst/>
            </a:prstGeom>
            <a:solidFill>
              <a:srgbClr val="E6E0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" name="Google Shape;19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598469" y="1431125"/>
              <a:ext cx="1545531" cy="2425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" name="Google Shape;20;p6" descr="Minnesota Carlson 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9541" y="5954377"/>
            <a:ext cx="3200392" cy="404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Photo + Text - Vertical">
  <p:cSld name="Custom Photo + Text - Vertical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98480" y="267322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98480" y="720429"/>
            <a:ext cx="4810276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2"/>
          </p:nvPr>
        </p:nvSpPr>
        <p:spPr>
          <a:xfrm>
            <a:off x="398480" y="2226751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3"/>
          </p:nvPr>
        </p:nvSpPr>
        <p:spPr>
          <a:xfrm>
            <a:off x="398480" y="3085513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" name="Google Shape;82;p16"/>
          <p:cNvPicPr preferRelativeResize="0">
            <a:picLocks noGrp="1"/>
          </p:cNvPicPr>
          <p:nvPr>
            <p:ph type="pic" idx="4"/>
          </p:nvPr>
        </p:nvPicPr>
        <p:blipFill/>
        <p:spPr>
          <a:xfrm>
            <a:off x="6108094" y="0"/>
            <a:ext cx="6083905" cy="633364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/>
            </a:stretch>
          </a:blipFill>
          <a:ln>
            <a:noFill/>
          </a:ln>
        </p:spPr>
      </p:pic>
      <p:grpSp>
        <p:nvGrpSpPr>
          <p:cNvPr id="83" name="Google Shape;83;p16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84" name="Google Shape;84;p16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5" name="Google Shape;85;p16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Data Points - Vertical">
  <p:cSld name="Text + Data Points - Vertical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98479" y="267322"/>
            <a:ext cx="752366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98478" y="1491846"/>
            <a:ext cx="7543800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2"/>
          </p:nvPr>
        </p:nvSpPr>
        <p:spPr>
          <a:xfrm>
            <a:off x="398479" y="2998168"/>
            <a:ext cx="752366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3"/>
          </p:nvPr>
        </p:nvSpPr>
        <p:spPr>
          <a:xfrm>
            <a:off x="8359323" y="777294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4"/>
          </p:nvPr>
        </p:nvSpPr>
        <p:spPr>
          <a:xfrm>
            <a:off x="8359323" y="1262651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5"/>
          </p:nvPr>
        </p:nvSpPr>
        <p:spPr>
          <a:xfrm>
            <a:off x="8359323" y="1964149"/>
            <a:ext cx="3429000" cy="9144"/>
          </a:xfrm>
          <a:prstGeom prst="rect">
            <a:avLst/>
          </a:prstGeom>
          <a:solidFill>
            <a:srgbClr val="FFCC33"/>
          </a:solidFill>
          <a:ln w="9525" cap="flat" cmpd="sng">
            <a:solidFill>
              <a:srgbClr val="1A1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800"/>
              <a:buNone/>
              <a:defRPr sz="8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6"/>
          </p:nvPr>
        </p:nvSpPr>
        <p:spPr>
          <a:xfrm>
            <a:off x="8359323" y="2205622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7"/>
          </p:nvPr>
        </p:nvSpPr>
        <p:spPr>
          <a:xfrm>
            <a:off x="8359323" y="2690979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8"/>
          </p:nvPr>
        </p:nvSpPr>
        <p:spPr>
          <a:xfrm>
            <a:off x="8359323" y="3392477"/>
            <a:ext cx="3429000" cy="9144"/>
          </a:xfrm>
          <a:prstGeom prst="rect">
            <a:avLst/>
          </a:prstGeom>
          <a:solidFill>
            <a:srgbClr val="FFCC33"/>
          </a:solidFill>
          <a:ln w="9525" cap="flat" cmpd="sng">
            <a:solidFill>
              <a:srgbClr val="1A1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800"/>
              <a:buNone/>
              <a:defRPr sz="8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9"/>
          </p:nvPr>
        </p:nvSpPr>
        <p:spPr>
          <a:xfrm>
            <a:off x="8359323" y="3644956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3"/>
          </p:nvPr>
        </p:nvSpPr>
        <p:spPr>
          <a:xfrm>
            <a:off x="8359323" y="4130313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4"/>
          </p:nvPr>
        </p:nvSpPr>
        <p:spPr>
          <a:xfrm>
            <a:off x="8359323" y="4831811"/>
            <a:ext cx="3429000" cy="9144"/>
          </a:xfrm>
          <a:prstGeom prst="rect">
            <a:avLst/>
          </a:prstGeom>
          <a:solidFill>
            <a:srgbClr val="FFCC33"/>
          </a:solidFill>
          <a:ln w="9525" cap="flat" cmpd="sng">
            <a:solidFill>
              <a:srgbClr val="1A1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800"/>
              <a:buNone/>
              <a:defRPr sz="8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15"/>
          </p:nvPr>
        </p:nvSpPr>
        <p:spPr>
          <a:xfrm>
            <a:off x="8359323" y="5083010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6"/>
          </p:nvPr>
        </p:nvSpPr>
        <p:spPr>
          <a:xfrm>
            <a:off x="8359323" y="5568367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1" name="Google Shape;101;p17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02" name="Google Shape;102;p17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" name="Google Shape;103;p17" descr="Minnesota Carlson logo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Data Points - Horizontal">
  <p:cSld name="Text + Data Points - Horizontal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398480" y="267322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3688385" y="1367987"/>
            <a:ext cx="4810276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body" idx="2"/>
          </p:nvPr>
        </p:nvSpPr>
        <p:spPr>
          <a:xfrm>
            <a:off x="3688461" y="2874309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body" idx="3"/>
          </p:nvPr>
        </p:nvSpPr>
        <p:spPr>
          <a:xfrm>
            <a:off x="398480" y="4860357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b="0" i="0">
                <a:solidFill>
                  <a:schemeClr val="accent1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body" idx="4"/>
          </p:nvPr>
        </p:nvSpPr>
        <p:spPr>
          <a:xfrm>
            <a:off x="398480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5"/>
          </p:nvPr>
        </p:nvSpPr>
        <p:spPr>
          <a:xfrm>
            <a:off x="4389908" y="4860357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body" idx="6"/>
          </p:nvPr>
        </p:nvSpPr>
        <p:spPr>
          <a:xfrm>
            <a:off x="4389908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7"/>
          </p:nvPr>
        </p:nvSpPr>
        <p:spPr>
          <a:xfrm>
            <a:off x="8393432" y="4860357"/>
            <a:ext cx="3429000" cy="46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8"/>
          </p:nvPr>
        </p:nvSpPr>
        <p:spPr>
          <a:xfrm>
            <a:off x="8393432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14" name="Google Shape;114;p18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15" name="Google Shape;115;p18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" name="Google Shape;116;p18" descr="Minnesota Carlson logo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Multiple Custom Photos - Horizontal">
  <p:cSld name="Text + Multiple Custom Photos - Horizontal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>
            <a:off x="398480" y="267322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3688385" y="772677"/>
            <a:ext cx="4810276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2"/>
          </p:nvPr>
        </p:nvSpPr>
        <p:spPr>
          <a:xfrm>
            <a:off x="3688461" y="2278999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1" name="Google Shape;121;p19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398480" y="3251690"/>
            <a:ext cx="3429000" cy="1971524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 t="-58201" b="-22862"/>
            </a:stretch>
          </a:blipFill>
          <a:ln>
            <a:noFill/>
          </a:ln>
        </p:spPr>
      </p:pic>
      <p:sp>
        <p:nvSpPr>
          <p:cNvPr id="122" name="Google Shape;122;p19"/>
          <p:cNvSpPr txBox="1">
            <a:spLocks noGrp="1"/>
          </p:cNvSpPr>
          <p:nvPr>
            <p:ph type="body" idx="4"/>
          </p:nvPr>
        </p:nvSpPr>
        <p:spPr>
          <a:xfrm>
            <a:off x="398480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" name="Google Shape;123;p19"/>
          <p:cNvPicPr preferRelativeResize="0">
            <a:picLocks noGrp="1"/>
          </p:cNvPicPr>
          <p:nvPr>
            <p:ph type="pic" idx="5"/>
          </p:nvPr>
        </p:nvPicPr>
        <p:blipFill/>
        <p:spPr>
          <a:xfrm>
            <a:off x="4389908" y="3251690"/>
            <a:ext cx="3429000" cy="1971524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 t="-58201" b="-22862"/>
            </a:stretch>
          </a:blipFill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body" idx="6"/>
          </p:nvPr>
        </p:nvSpPr>
        <p:spPr>
          <a:xfrm>
            <a:off x="4389908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5" name="Google Shape;125;p19"/>
          <p:cNvPicPr preferRelativeResize="0">
            <a:picLocks noGrp="1"/>
          </p:cNvPicPr>
          <p:nvPr>
            <p:ph type="pic" idx="7"/>
          </p:nvPr>
        </p:nvPicPr>
        <p:blipFill/>
        <p:spPr>
          <a:xfrm>
            <a:off x="8393432" y="3251690"/>
            <a:ext cx="3429000" cy="1971524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 t="-58201" b="-22862"/>
            </a:stretch>
          </a:blipFill>
          <a:ln>
            <a:noFill/>
          </a:ln>
        </p:spPr>
      </p:pic>
      <p:sp>
        <p:nvSpPr>
          <p:cNvPr id="126" name="Google Shape;126;p19"/>
          <p:cNvSpPr txBox="1">
            <a:spLocks noGrp="1"/>
          </p:cNvSpPr>
          <p:nvPr>
            <p:ph type="body" idx="8"/>
          </p:nvPr>
        </p:nvSpPr>
        <p:spPr>
          <a:xfrm>
            <a:off x="8393432" y="534571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27" name="Google Shape;127;p19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28" name="Google Shape;128;p19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9" name="Google Shape;129;p19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Photo + Quote - Full Slide">
  <p:cSld name="Custom Photo + Quote - Full Slid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87" y="532330"/>
            <a:ext cx="405130" cy="31983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body" idx="1"/>
          </p:nvPr>
        </p:nvSpPr>
        <p:spPr>
          <a:xfrm>
            <a:off x="358187" y="1374439"/>
            <a:ext cx="3200399" cy="899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2"/>
          </p:nvPr>
        </p:nvSpPr>
        <p:spPr>
          <a:xfrm>
            <a:off x="358187" y="4266752"/>
            <a:ext cx="3200399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 b="0" i="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4" name="Google Shape;134;p20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4174624" y="2"/>
            <a:ext cx="8017376" cy="63215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pic>
      <p:grpSp>
        <p:nvGrpSpPr>
          <p:cNvPr id="135" name="Google Shape;135;p20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36" name="Google Shape;136;p20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" name="Google Shape;137;p20" descr="Minnesota Carlson logo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Small Custom Photos - Vertical">
  <p:cSld name="Text + Small Custom Photos - Vertical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398479" y="267322"/>
            <a:ext cx="752366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398478" y="1491846"/>
            <a:ext cx="7543800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body" idx="2"/>
          </p:nvPr>
        </p:nvSpPr>
        <p:spPr>
          <a:xfrm>
            <a:off x="398479" y="2998168"/>
            <a:ext cx="75438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body" idx="3"/>
          </p:nvPr>
        </p:nvSpPr>
        <p:spPr>
          <a:xfrm>
            <a:off x="483809" y="4811466"/>
            <a:ext cx="75438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3" name="Google Shape;143;p21"/>
          <p:cNvPicPr preferRelativeResize="0">
            <a:picLocks noGrp="1"/>
          </p:cNvPicPr>
          <p:nvPr>
            <p:ph type="pic" idx="4"/>
          </p:nvPr>
        </p:nvPicPr>
        <p:blipFill/>
        <p:spPr>
          <a:xfrm>
            <a:off x="8249065" y="545015"/>
            <a:ext cx="916115" cy="9144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44" name="Google Shape;144;p21"/>
          <p:cNvSpPr txBox="1">
            <a:spLocks noGrp="1"/>
          </p:cNvSpPr>
          <p:nvPr>
            <p:ph type="body" idx="5"/>
          </p:nvPr>
        </p:nvSpPr>
        <p:spPr>
          <a:xfrm>
            <a:off x="9261942" y="681463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6"/>
          </p:nvPr>
        </p:nvSpPr>
        <p:spPr>
          <a:xfrm>
            <a:off x="9261942" y="1020132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6" name="Google Shape;146;p21"/>
          <p:cNvPicPr preferRelativeResize="0">
            <a:picLocks noGrp="1"/>
          </p:cNvPicPr>
          <p:nvPr>
            <p:ph type="pic" idx="7"/>
          </p:nvPr>
        </p:nvPicPr>
        <p:blipFill/>
        <p:spPr>
          <a:xfrm>
            <a:off x="8249065" y="1596388"/>
            <a:ext cx="916115" cy="9144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47" name="Google Shape;147;p21"/>
          <p:cNvSpPr txBox="1">
            <a:spLocks noGrp="1"/>
          </p:cNvSpPr>
          <p:nvPr>
            <p:ph type="body" idx="8"/>
          </p:nvPr>
        </p:nvSpPr>
        <p:spPr>
          <a:xfrm>
            <a:off x="9261942" y="1720943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9"/>
          </p:nvPr>
        </p:nvSpPr>
        <p:spPr>
          <a:xfrm>
            <a:off x="9261942" y="2059612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9" name="Google Shape;149;p21"/>
          <p:cNvPicPr preferRelativeResize="0">
            <a:picLocks noGrp="1"/>
          </p:cNvPicPr>
          <p:nvPr>
            <p:ph type="pic" idx="13"/>
          </p:nvPr>
        </p:nvPicPr>
        <p:blipFill/>
        <p:spPr>
          <a:xfrm>
            <a:off x="8249065" y="2647761"/>
            <a:ext cx="916115" cy="9144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50" name="Google Shape;150;p21"/>
          <p:cNvSpPr txBox="1">
            <a:spLocks noGrp="1"/>
          </p:cNvSpPr>
          <p:nvPr>
            <p:ph type="body" idx="14"/>
          </p:nvPr>
        </p:nvSpPr>
        <p:spPr>
          <a:xfrm>
            <a:off x="9261942" y="2772727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15"/>
          </p:nvPr>
        </p:nvSpPr>
        <p:spPr>
          <a:xfrm>
            <a:off x="9261942" y="3111396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2" name="Google Shape;152;p21"/>
          <p:cNvPicPr preferRelativeResize="0">
            <a:picLocks noGrp="1"/>
          </p:cNvPicPr>
          <p:nvPr>
            <p:ph type="pic" idx="16"/>
          </p:nvPr>
        </p:nvPicPr>
        <p:blipFill/>
        <p:spPr>
          <a:xfrm>
            <a:off x="8249065" y="3699134"/>
            <a:ext cx="916115" cy="9144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53" name="Google Shape;153;p21"/>
          <p:cNvSpPr txBox="1">
            <a:spLocks noGrp="1"/>
          </p:cNvSpPr>
          <p:nvPr>
            <p:ph type="body" idx="17"/>
          </p:nvPr>
        </p:nvSpPr>
        <p:spPr>
          <a:xfrm>
            <a:off x="9261942" y="3825012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body" idx="18"/>
          </p:nvPr>
        </p:nvSpPr>
        <p:spPr>
          <a:xfrm>
            <a:off x="9261942" y="4163681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5" name="Google Shape;155;p21"/>
          <p:cNvPicPr preferRelativeResize="0">
            <a:picLocks noGrp="1"/>
          </p:cNvPicPr>
          <p:nvPr>
            <p:ph type="pic" idx="19"/>
          </p:nvPr>
        </p:nvPicPr>
        <p:blipFill/>
        <p:spPr>
          <a:xfrm>
            <a:off x="8249065" y="4750507"/>
            <a:ext cx="916115" cy="9144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56" name="Google Shape;156;p21"/>
          <p:cNvSpPr txBox="1">
            <a:spLocks noGrp="1"/>
          </p:cNvSpPr>
          <p:nvPr>
            <p:ph type="body" idx="20"/>
          </p:nvPr>
        </p:nvSpPr>
        <p:spPr>
          <a:xfrm>
            <a:off x="9261942" y="4886955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21"/>
          </p:nvPr>
        </p:nvSpPr>
        <p:spPr>
          <a:xfrm>
            <a:off x="9261942" y="5225624"/>
            <a:ext cx="25146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58" name="Google Shape;158;p21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59" name="Google Shape;159;p21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0" name="Google Shape;160;p21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- Two Columns - Vertical">
  <p:cSld name="Text Only - Two Columns - Vertical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body" idx="1"/>
          </p:nvPr>
        </p:nvSpPr>
        <p:spPr>
          <a:xfrm>
            <a:off x="398479" y="267322"/>
            <a:ext cx="752366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398478" y="1491846"/>
            <a:ext cx="7543800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body" idx="2"/>
          </p:nvPr>
        </p:nvSpPr>
        <p:spPr>
          <a:xfrm>
            <a:off x="398479" y="2998168"/>
            <a:ext cx="75438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body" idx="3"/>
          </p:nvPr>
        </p:nvSpPr>
        <p:spPr>
          <a:xfrm>
            <a:off x="8382619" y="683919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66" name="Google Shape;166;p22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67" name="Google Shape;167;p22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8" name="Google Shape;168;p22" descr="Minnesota Carlson logo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Two Custom Photos - Vertical">
  <p:cSld name="Text + Two Custom Photos - Vertical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>
            <a:spLocks noGrp="1"/>
          </p:cNvSpPr>
          <p:nvPr>
            <p:ph type="body" idx="1"/>
          </p:nvPr>
        </p:nvSpPr>
        <p:spPr>
          <a:xfrm>
            <a:off x="398479" y="267322"/>
            <a:ext cx="752366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title"/>
          </p:nvPr>
        </p:nvSpPr>
        <p:spPr>
          <a:xfrm>
            <a:off x="398478" y="1491846"/>
            <a:ext cx="7543800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>
            <a:off x="398479" y="2998168"/>
            <a:ext cx="75438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3" name="Google Shape;173;p23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8456399" y="277597"/>
            <a:ext cx="3429000" cy="236858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 t="-39200" b="-11508"/>
            </a:stretch>
          </a:blipFill>
          <a:ln>
            <a:noFill/>
          </a:ln>
        </p:spPr>
      </p:pic>
      <p:sp>
        <p:nvSpPr>
          <p:cNvPr id="174" name="Google Shape;174;p23"/>
          <p:cNvSpPr txBox="1">
            <a:spLocks noGrp="1"/>
          </p:cNvSpPr>
          <p:nvPr>
            <p:ph type="body" idx="4"/>
          </p:nvPr>
        </p:nvSpPr>
        <p:spPr>
          <a:xfrm>
            <a:off x="8456399" y="2695194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5" name="Google Shape;175;p23"/>
          <p:cNvPicPr preferRelativeResize="0">
            <a:picLocks noGrp="1"/>
          </p:cNvPicPr>
          <p:nvPr>
            <p:ph type="pic" idx="5"/>
          </p:nvPr>
        </p:nvPicPr>
        <p:blipFill/>
        <p:spPr>
          <a:xfrm>
            <a:off x="8456399" y="3302038"/>
            <a:ext cx="3429000" cy="236858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4299" t="-39200" b="-11508"/>
            </a:stretch>
          </a:blipFill>
          <a:ln>
            <a:noFill/>
          </a:ln>
        </p:spPr>
      </p:pic>
      <p:sp>
        <p:nvSpPr>
          <p:cNvPr id="176" name="Google Shape;176;p23"/>
          <p:cNvSpPr txBox="1">
            <a:spLocks noGrp="1"/>
          </p:cNvSpPr>
          <p:nvPr>
            <p:ph type="body" idx="6"/>
          </p:nvPr>
        </p:nvSpPr>
        <p:spPr>
          <a:xfrm>
            <a:off x="8456399" y="5719635"/>
            <a:ext cx="34290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7" name="Google Shape;177;p23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78" name="Google Shape;178;p23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9" name="Google Shape;179;p23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Larger Custom Photo - Vertical">
  <p:cSld name="Text + Larger Custom Photo - Vertical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>
            <a:spLocks noGrp="1"/>
          </p:cNvSpPr>
          <p:nvPr>
            <p:ph type="body" idx="1"/>
          </p:nvPr>
        </p:nvSpPr>
        <p:spPr>
          <a:xfrm>
            <a:off x="398480" y="267322"/>
            <a:ext cx="3426542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398478" y="1491846"/>
            <a:ext cx="3435712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2"/>
          </p:nvPr>
        </p:nvSpPr>
        <p:spPr>
          <a:xfrm>
            <a:off x="398480" y="2998168"/>
            <a:ext cx="3426542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4" name="Google Shape;184;p24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4174624" y="2"/>
            <a:ext cx="8017376" cy="632155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grpSp>
        <p:nvGrpSpPr>
          <p:cNvPr id="185" name="Google Shape;185;p24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86" name="Google Shape;186;p24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7" name="Google Shape;187;p24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Closing Slide">
  <p:cSld name="Presentation Closing Slide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398479" y="4318919"/>
            <a:ext cx="7543800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body" idx="1"/>
          </p:nvPr>
        </p:nvSpPr>
        <p:spPr>
          <a:xfrm>
            <a:off x="398480" y="5291470"/>
            <a:ext cx="7543800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1" name="Google Shape;191;p25" descr="Phone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32312" y="4212941"/>
            <a:ext cx="536449" cy="53644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9568763" y="4321462"/>
            <a:ext cx="2224758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3" name="Google Shape;193;p25" descr="Mail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2312" y="4883167"/>
            <a:ext cx="536449" cy="53644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5"/>
          <p:cNvSpPr txBox="1">
            <a:spLocks noGrp="1"/>
          </p:cNvSpPr>
          <p:nvPr>
            <p:ph type="body" idx="3"/>
          </p:nvPr>
        </p:nvSpPr>
        <p:spPr>
          <a:xfrm>
            <a:off x="9568763" y="4974109"/>
            <a:ext cx="2224758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5" name="Google Shape;195;p25" descr="Pointer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32314" y="5553394"/>
            <a:ext cx="536449" cy="53644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 txBox="1">
            <a:spLocks noGrp="1"/>
          </p:cNvSpPr>
          <p:nvPr>
            <p:ph type="body" idx="4"/>
          </p:nvPr>
        </p:nvSpPr>
        <p:spPr>
          <a:xfrm>
            <a:off x="9568763" y="5660466"/>
            <a:ext cx="2224758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7" name="Google Shape;197;p25" descr="Carlson School of Management building with fall foliage."/>
          <p:cNvPicPr preferRelativeResize="0"/>
          <p:nvPr/>
        </p:nvPicPr>
        <p:blipFill rotWithShape="1">
          <a:blip r:embed="rId5">
            <a:alphaModFix/>
          </a:blip>
          <a:srcRect t="20550" r="515"/>
          <a:stretch/>
        </p:blipFill>
        <p:spPr>
          <a:xfrm>
            <a:off x="0" y="12796"/>
            <a:ext cx="12192000" cy="3875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25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199" name="Google Shape;199;p25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0" name="Google Shape;200;p25" descr="Minnesota Carlson log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/>
        </p:nvSpPr>
        <p:spPr>
          <a:xfrm>
            <a:off x="499536" y="3422921"/>
            <a:ext cx="11146536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4800"/>
              <a:buFont typeface="Newsreader Light"/>
              <a:buNone/>
            </a:pPr>
            <a:r>
              <a:rPr lang="en-US" sz="4800" b="0" i="0" u="none" strike="noStrike" cap="none">
                <a:solidFill>
                  <a:srgbClr val="1A1A1A"/>
                </a:solidFill>
                <a:latin typeface="Newsreader Light"/>
                <a:ea typeface="Newsreader Light"/>
                <a:cs typeface="Newsreader Light"/>
                <a:sym typeface="Newsreader Light"/>
              </a:rPr>
              <a:t>Click to add title</a:t>
            </a:r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499535" y="2764196"/>
            <a:ext cx="5405437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- Full Slide">
  <p:cSld name="Text Only - Full Slid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body" idx="1" hasCustomPrompt="1"/>
          </p:nvPr>
        </p:nvSpPr>
        <p:spPr>
          <a:xfrm>
            <a:off x="452387" y="1381226"/>
            <a:ext cx="11287225" cy="474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Wingdings" panose="05000000000000000000" pitchFamily="2" charset="2"/>
              <a:buChar char="§"/>
              <a:defRPr sz="2000" b="0" i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defRPr>
            </a:lvl1pPr>
            <a:lvl2pPr marL="914400" lvl="1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800"/>
              <a:buFont typeface="Courier New" panose="02070309020205020404" pitchFamily="49" charset="0"/>
              <a:buChar char="o"/>
              <a:defRPr sz="1800" b="0" i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defRPr>
            </a:lvl2pPr>
            <a:lvl3pPr marL="1371600" lvl="2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600"/>
              <a:buFont typeface="Arial" panose="020B0604020202020204" pitchFamily="34" charset="0"/>
              <a:buChar char="•"/>
              <a:defRPr sz="1600" b="0" i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defRPr>
            </a:lvl3pPr>
            <a:lvl4pPr marL="1828800" lvl="3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Header</a:t>
            </a:r>
          </a:p>
          <a:p>
            <a:pPr lvl="1"/>
            <a:r>
              <a:rPr lang="en-US" dirty="0" err="1"/>
              <a:t>Subheader</a:t>
            </a:r>
            <a:endParaRPr lang="en-US" dirty="0"/>
          </a:p>
          <a:p>
            <a:pPr lvl="2"/>
            <a:r>
              <a:rPr lang="en-US" dirty="0" err="1"/>
              <a:t>subsubheader</a:t>
            </a:r>
            <a:endParaRPr lang="en-US" dirty="0"/>
          </a:p>
        </p:txBody>
      </p:sp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" name="Google Shape;24;p15">
            <a:extLst>
              <a:ext uri="{FF2B5EF4-FFF2-40B4-BE49-F238E27FC236}">
                <a16:creationId xmlns:a16="http://schemas.microsoft.com/office/drawing/2014/main" id="{C0E80C01-F39C-C01D-7955-3980DA5998FB}"/>
              </a:ext>
            </a:extLst>
          </p:cNvPr>
          <p:cNvGrpSpPr/>
          <p:nvPr userDrawn="1"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3" name="Google Shape;25;p15">
              <a:extLst>
                <a:ext uri="{FF2B5EF4-FFF2-40B4-BE49-F238E27FC236}">
                  <a16:creationId xmlns:a16="http://schemas.microsoft.com/office/drawing/2014/main" id="{6AD2FBAB-E9B6-B66C-B234-70E13A5BA668}"/>
                </a:ext>
              </a:extLst>
            </p:cNvPr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" name="Google Shape;26;p15" descr="Minnesota Carlson logo">
              <a:extLst>
                <a:ext uri="{FF2B5EF4-FFF2-40B4-BE49-F238E27FC236}">
                  <a16:creationId xmlns:a16="http://schemas.microsoft.com/office/drawing/2014/main" id="{91E86FDF-1B91-6E46-7E02-C25EB668E60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Only - Full Slide">
  <p:cSld name="1_Text Only - Full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 hasCustomPrompt="1"/>
          </p:nvPr>
        </p:nvSpPr>
        <p:spPr>
          <a:xfrm>
            <a:off x="452387" y="1381226"/>
            <a:ext cx="11287225" cy="447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dirty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lang="en-US" dirty="0" smtClean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371600" lvl="2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2000"/>
              <a:buNone/>
              <a:defRPr lang="en-US" dirty="0" smtClean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828800" lvl="3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900"/>
              <a:buNone/>
              <a:defRPr sz="9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lnSpc>
                <a:spcPct val="114000"/>
              </a:lnSpc>
              <a:buClr>
                <a:srgbClr val="1A1A1A"/>
              </a:buClr>
              <a:buFont typeface="Wingdings" panose="05000000000000000000" pitchFamily="2" charset="2"/>
              <a:buChar char="§"/>
            </a:pPr>
            <a:r>
              <a:rPr lang="en-US" dirty="0"/>
              <a:t>Header</a:t>
            </a:r>
          </a:p>
          <a:p>
            <a:pPr lvl="1">
              <a:lnSpc>
                <a:spcPct val="114000"/>
              </a:lnSpc>
              <a:buClr>
                <a:srgbClr val="1A1A1A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Subheader</a:t>
            </a:r>
            <a:endParaRPr lang="en-US" dirty="0"/>
          </a:p>
          <a:p>
            <a:pPr lvl="2">
              <a:lnSpc>
                <a:spcPct val="114000"/>
              </a:lnSpc>
              <a:buClr>
                <a:srgbClr val="1A1A1A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subsubheader</a:t>
            </a:r>
            <a:endParaRPr lang="en-US" dirty="0"/>
          </a:p>
          <a:p>
            <a:pPr lvl="0">
              <a:lnSpc>
                <a:spcPct val="114000"/>
              </a:lnSpc>
              <a:buClr>
                <a:srgbClr val="1A1A1A"/>
              </a:buClr>
              <a:buFont typeface="Wingdings" panose="05000000000000000000" pitchFamily="2" charset="2"/>
              <a:buChar char="§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737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ext Only - Full Slide">
  <p:cSld name="2_Text Only - Full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452386" y="1381226"/>
            <a:ext cx="5486400" cy="447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2000"/>
              <a:buNone/>
              <a:defRPr sz="2000" b="0" i="0">
                <a:solidFill>
                  <a:srgbClr val="1A1A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defRPr>
            </a:lvl1pPr>
            <a:lvl2pPr marL="914400" lvl="1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" name="Google Shape;33;p9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34" name="Google Shape;34;p9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" name="Google Shape;35;p9" descr="Minnesota Carlson logo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273091" y="1381226"/>
            <a:ext cx="5486400" cy="447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2000"/>
              <a:buNone/>
              <a:defRPr sz="2000" b="0" i="0">
                <a:solidFill>
                  <a:srgbClr val="1A1A1A"/>
                </a:solidFill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  <a:sym typeface="Open Sans Light"/>
              </a:defRPr>
            </a:lvl1pPr>
            <a:lvl2pPr marL="914400" lvl="1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22860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1A1A1A"/>
              </a:buClr>
              <a:buSzPts val="1200"/>
              <a:buNone/>
              <a:defRPr sz="12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resentation Cover Slide">
  <p:cSld name="1_Presentation Cover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485839" y="499533"/>
            <a:ext cx="4810125" cy="67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499533" y="1852841"/>
            <a:ext cx="4810276" cy="306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4000"/>
              <a:buFont typeface="Newsreader Light"/>
              <a:buNone/>
              <a:defRPr sz="4000" b="0" i="0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40" name="Google Shape;40;p10" descr="Exterior view Carlson School of Management building with reflections of surrounding architecture."/>
          <p:cNvPicPr preferRelativeResize="0"/>
          <p:nvPr/>
        </p:nvPicPr>
        <p:blipFill rotWithShape="1">
          <a:blip r:embed="rId2">
            <a:alphaModFix/>
          </a:blip>
          <a:srcRect l="21565" r="21596"/>
          <a:stretch/>
        </p:blipFill>
        <p:spPr>
          <a:xfrm>
            <a:off x="6095912" y="1"/>
            <a:ext cx="454793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0"/>
          <p:cNvPicPr preferRelativeResize="0"/>
          <p:nvPr/>
        </p:nvPicPr>
        <p:blipFill rotWithShape="1">
          <a:blip r:embed="rId3">
            <a:alphaModFix/>
          </a:blip>
          <a:srcRect l="9273" t="2373" r="18825" b="5951"/>
          <a:stretch/>
        </p:blipFill>
        <p:spPr>
          <a:xfrm>
            <a:off x="6096000" y="2166707"/>
            <a:ext cx="6096000" cy="4506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Google Shape;42;p10"/>
          <p:cNvGrpSpPr/>
          <p:nvPr/>
        </p:nvGrpSpPr>
        <p:grpSpPr>
          <a:xfrm>
            <a:off x="10649000" y="2947502"/>
            <a:ext cx="1543000" cy="3910498"/>
            <a:chOff x="7601000" y="2947500"/>
            <a:chExt cx="1543000" cy="3910498"/>
          </a:xfrm>
        </p:grpSpPr>
        <p:sp>
          <p:nvSpPr>
            <p:cNvPr id="43" name="Google Shape;43;p10"/>
            <p:cNvSpPr/>
            <p:nvPr/>
          </p:nvSpPr>
          <p:spPr>
            <a:xfrm>
              <a:off x="7601000" y="4075043"/>
              <a:ext cx="1543000" cy="27829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" name="Google Shape;44;p10" descr="A picture containing shape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01872" y="2947500"/>
              <a:ext cx="1541254" cy="24189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" name="Google Shape;45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50746" y="758240"/>
            <a:ext cx="1541254" cy="309107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/>
          <p:nvPr/>
        </p:nvSpPr>
        <p:spPr>
          <a:xfrm>
            <a:off x="10658074" y="0"/>
            <a:ext cx="1543000" cy="2782955"/>
          </a:xfrm>
          <a:prstGeom prst="rect">
            <a:avLst/>
          </a:prstGeom>
          <a:solidFill>
            <a:srgbClr val="7A00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10" descr="Minnesota Carlson 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9533" y="5954377"/>
            <a:ext cx="3200400" cy="404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A0019"/>
          </a:solidFill>
          <a:ln w="12700" cap="flat" cmpd="sng">
            <a:solidFill>
              <a:srgbClr val="5900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499535" y="1852845"/>
            <a:ext cx="11149127" cy="306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Newsreader Light"/>
              <a:buNone/>
              <a:defRPr sz="4800" b="0" i="0">
                <a:solidFill>
                  <a:schemeClr val="lt1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0D2"/>
          </a:solidFill>
          <a:ln w="12700" cap="flat" cmpd="sng">
            <a:solidFill>
              <a:srgbClr val="5900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99535" y="1852845"/>
            <a:ext cx="11149127" cy="306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4800"/>
              <a:buFont typeface="Newsreader Light"/>
              <a:buNone/>
              <a:defRPr sz="4800" b="0" i="0">
                <a:solidFill>
                  <a:srgbClr val="1A1A1A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4572000" y="0"/>
            <a:ext cx="7620000" cy="6858000"/>
          </a:xfrm>
          <a:prstGeom prst="rect">
            <a:avLst/>
          </a:prstGeom>
          <a:solidFill>
            <a:srgbClr val="7A0019"/>
          </a:solidFill>
          <a:ln w="12700" cap="flat" cmpd="sng">
            <a:solidFill>
              <a:srgbClr val="5900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209019" y="1330812"/>
            <a:ext cx="5405437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5209021" y="1989537"/>
            <a:ext cx="5405607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ewsreader Light"/>
              <a:buNone/>
              <a:defRPr sz="3600" b="0" i="0">
                <a:solidFill>
                  <a:schemeClr val="lt1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5209019" y="4354621"/>
            <a:ext cx="5405437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 i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13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0" y="1304"/>
            <a:ext cx="4572000" cy="685669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6191" r="-44057"/>
            </a:stretch>
          </a:blipFill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r="34340" b="7630"/>
          <a:stretch/>
        </p:blipFill>
        <p:spPr>
          <a:xfrm>
            <a:off x="644461" y="4738683"/>
            <a:ext cx="3927540" cy="2118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4572000" y="0"/>
            <a:ext cx="7620000" cy="6858000"/>
          </a:xfrm>
          <a:prstGeom prst="rect">
            <a:avLst/>
          </a:prstGeom>
          <a:solidFill>
            <a:srgbClr val="E6E0D2"/>
          </a:solidFill>
          <a:ln w="12700" cap="flat" cmpd="sng">
            <a:solidFill>
              <a:srgbClr val="5900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5209019" y="1330812"/>
            <a:ext cx="5405437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5209021" y="1989537"/>
            <a:ext cx="5405607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3600"/>
              <a:buFont typeface="Newsreader Light"/>
              <a:buNone/>
              <a:defRPr sz="3600" b="0" i="0">
                <a:solidFill>
                  <a:srgbClr val="1A1A1A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2"/>
          </p:nvPr>
        </p:nvSpPr>
        <p:spPr>
          <a:xfrm>
            <a:off x="5209019" y="4354621"/>
            <a:ext cx="5405437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6" name="Google Shape;66;p14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0" y="1304"/>
            <a:ext cx="4572000" cy="685669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6191" r="-44057"/>
            </a:stretch>
          </a:blipFill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r="34340" b="7630"/>
          <a:stretch/>
        </p:blipFill>
        <p:spPr>
          <a:xfrm>
            <a:off x="644461" y="4738683"/>
            <a:ext cx="3927540" cy="2118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pls Skyline Photo + Text - Vertical">
  <p:cSld name="Mpls Skyline Photo + Text -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98480" y="267322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400"/>
              <a:buNone/>
              <a:defRPr sz="1400" b="1" i="0">
                <a:solidFill>
                  <a:srgbClr val="1A1A1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98480" y="720429"/>
            <a:ext cx="4810276" cy="94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2"/>
          </p:nvPr>
        </p:nvSpPr>
        <p:spPr>
          <a:xfrm>
            <a:off x="398480" y="2226751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800"/>
              <a:buNone/>
              <a:defRPr sz="18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3"/>
          </p:nvPr>
        </p:nvSpPr>
        <p:spPr>
          <a:xfrm>
            <a:off x="398480" y="3085513"/>
            <a:ext cx="4810125" cy="3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1A1A1A"/>
              </a:buClr>
              <a:buSzPts val="1600"/>
              <a:buNone/>
              <a:defRPr sz="1600" b="0" i="0">
                <a:solidFill>
                  <a:srgbClr val="1A1A1A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3" name="Google Shape;73;p15" descr="Minneapolis city skyline with a bridge over water."/>
          <p:cNvPicPr preferRelativeResize="0"/>
          <p:nvPr/>
        </p:nvPicPr>
        <p:blipFill rotWithShape="1">
          <a:blip r:embed="rId2">
            <a:alphaModFix/>
          </a:blip>
          <a:srcRect l="-1" t="4359" r="-1" b="8071"/>
          <a:stretch/>
        </p:blipFill>
        <p:spPr>
          <a:xfrm>
            <a:off x="6096000" y="0"/>
            <a:ext cx="6096000" cy="63336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" name="Google Shape;74;p15"/>
          <p:cNvGrpSpPr/>
          <p:nvPr/>
        </p:nvGrpSpPr>
        <p:grpSpPr>
          <a:xfrm>
            <a:off x="0" y="6318504"/>
            <a:ext cx="12192000" cy="539496"/>
            <a:chOff x="0" y="6318504"/>
            <a:chExt cx="12192000" cy="539496"/>
          </a:xfrm>
        </p:grpSpPr>
        <p:sp>
          <p:nvSpPr>
            <p:cNvPr id="75" name="Google Shape;75;p15"/>
            <p:cNvSpPr/>
            <p:nvPr/>
          </p:nvSpPr>
          <p:spPr>
            <a:xfrm>
              <a:off x="0" y="6318504"/>
              <a:ext cx="12192000" cy="5394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6" name="Google Shape;76;p15" descr="Minnesota Carlson log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7899" y="6438825"/>
              <a:ext cx="2405303" cy="303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99533" y="499533"/>
            <a:ext cx="11192507" cy="119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3600"/>
              <a:buFont typeface="Newsreader Light"/>
              <a:buNone/>
              <a:defRPr sz="3600" b="0" i="0" u="none" strike="noStrike" cap="none">
                <a:solidFill>
                  <a:srgbClr val="7A0019"/>
                </a:solidFill>
                <a:latin typeface="Newsreader Light"/>
                <a:ea typeface="Newsreader Light"/>
                <a:cs typeface="Newsreader Light"/>
                <a:sym typeface="Newsread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85839" y="1825624"/>
            <a:ext cx="11206628" cy="4556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 </a:t>
            </a: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customXml" Target="../ink/ink4.xml"/><Relationship Id="rId18" Type="http://schemas.openxmlformats.org/officeDocument/2006/relationships/image" Target="../media/image35.png"/><Relationship Id="rId3" Type="http://schemas.openxmlformats.org/officeDocument/2006/relationships/image" Target="../media/image28.png"/><Relationship Id="rId21" Type="http://schemas.openxmlformats.org/officeDocument/2006/relationships/customXml" Target="../ink/ink8.xml"/><Relationship Id="rId7" Type="http://schemas.openxmlformats.org/officeDocument/2006/relationships/customXml" Target="../ink/ink1.xml"/><Relationship Id="rId12" Type="http://schemas.openxmlformats.org/officeDocument/2006/relationships/image" Target="../media/image32.png"/><Relationship Id="rId17" Type="http://schemas.openxmlformats.org/officeDocument/2006/relationships/customXml" Target="../ink/ink6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11" Type="http://schemas.openxmlformats.org/officeDocument/2006/relationships/customXml" Target="../ink/ink3.xml"/><Relationship Id="rId24" Type="http://schemas.openxmlformats.org/officeDocument/2006/relationships/image" Target="../media/image38.png"/><Relationship Id="rId5" Type="http://schemas.openxmlformats.org/officeDocument/2006/relationships/image" Target="../media/image30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10" Type="http://schemas.openxmlformats.org/officeDocument/2006/relationships/image" Target="../media/image310.png"/><Relationship Id="rId19" Type="http://schemas.openxmlformats.org/officeDocument/2006/relationships/customXml" Target="../ink/ink7.xml"/><Relationship Id="rId4" Type="http://schemas.openxmlformats.org/officeDocument/2006/relationships/image" Target="../media/image29.png"/><Relationship Id="rId9" Type="http://schemas.openxmlformats.org/officeDocument/2006/relationships/customXml" Target="../ink/ink2.xml"/><Relationship Id="rId14" Type="http://schemas.openxmlformats.org/officeDocument/2006/relationships/image" Target="../media/image33.png"/><Relationship Id="rId2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customXml" Target="../ink/ink13.xml"/><Relationship Id="rId18" Type="http://schemas.openxmlformats.org/officeDocument/2006/relationships/image" Target="../media/image48.png"/><Relationship Id="rId3" Type="http://schemas.openxmlformats.org/officeDocument/2006/relationships/image" Target="../media/image39.png"/><Relationship Id="rId21" Type="http://schemas.openxmlformats.org/officeDocument/2006/relationships/customXml" Target="../ink/ink17.xml"/><Relationship Id="rId7" Type="http://schemas.openxmlformats.org/officeDocument/2006/relationships/customXml" Target="../ink/ink10.xml"/><Relationship Id="rId12" Type="http://schemas.openxmlformats.org/officeDocument/2006/relationships/image" Target="../media/image45.png"/><Relationship Id="rId17" Type="http://schemas.openxmlformats.org/officeDocument/2006/relationships/customXml" Target="../ink/ink15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7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11" Type="http://schemas.openxmlformats.org/officeDocument/2006/relationships/customXml" Target="../ink/ink12.xml"/><Relationship Id="rId5" Type="http://schemas.openxmlformats.org/officeDocument/2006/relationships/image" Target="../media/image41.png"/><Relationship Id="rId15" Type="http://schemas.openxmlformats.org/officeDocument/2006/relationships/customXml" Target="../ink/ink14.xml"/><Relationship Id="rId10" Type="http://schemas.openxmlformats.org/officeDocument/2006/relationships/image" Target="../media/image44.png"/><Relationship Id="rId19" Type="http://schemas.openxmlformats.org/officeDocument/2006/relationships/customXml" Target="../ink/ink16.xml"/><Relationship Id="rId4" Type="http://schemas.openxmlformats.org/officeDocument/2006/relationships/image" Target="../media/image40.png"/><Relationship Id="rId9" Type="http://schemas.openxmlformats.org/officeDocument/2006/relationships/customXml" Target="../ink/ink11.xml"/><Relationship Id="rId14" Type="http://schemas.openxmlformats.org/officeDocument/2006/relationships/image" Target="../media/image46.png"/><Relationship Id="rId22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3100" b="1" dirty="0"/>
              <a:t>AI Co-Learning: Designing for Cognitive Ownership
in the Age of Generative AI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700" dirty="0"/>
              <a:t>De Liu</a:t>
            </a:r>
            <a:br>
              <a:rPr lang="en-US" sz="1800" dirty="0"/>
            </a:br>
            <a:r>
              <a:rPr lang="en-US" sz="1800" dirty="0"/>
              <a:t>University of Minnesota  |  SmartPAL AI</a:t>
            </a:r>
            <a:br>
              <a:rPr lang="en-US" sz="1800" dirty="0"/>
            </a:br>
            <a:r>
              <a:rPr lang="en-US" sz="1300" dirty="0"/>
              <a:t>IT Teaching Workshop | Irvine, CA | May 15, 2026</a:t>
            </a:r>
            <a:br>
              <a:rPr lang="en-US" sz="2400" dirty="0"/>
            </a:br>
            <a:endParaRPr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6FE365-CA03-C8BF-8C3D-9423F2C39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4744001"/>
          </a:xfrm>
        </p:spPr>
        <p:txBody>
          <a:bodyPr>
            <a:normAutofit/>
          </a:bodyPr>
          <a:lstStyle/>
          <a:p>
            <a:pPr lvl="0"/>
            <a:r>
              <a:rPr lang="en-US" sz="2400" b="1" dirty="0">
                <a:sym typeface="Times New Roman"/>
              </a:rPr>
              <a:t>Productive Struggle</a:t>
            </a:r>
            <a:r>
              <a:rPr lang="en-US" sz="2400" dirty="0">
                <a:sym typeface="Times New Roman"/>
              </a:rPr>
              <a:t>: actively working through challenges before receiving help or answers</a:t>
            </a:r>
          </a:p>
          <a:p>
            <a:pPr lvl="0"/>
            <a:r>
              <a:rPr lang="en-US" sz="2400" b="1" dirty="0">
                <a:sym typeface="Times New Roman"/>
              </a:rPr>
              <a:t>Learner agency</a:t>
            </a:r>
            <a:r>
              <a:rPr lang="en-US" sz="2400" dirty="0">
                <a:sym typeface="Times New Roman"/>
              </a:rPr>
              <a:t>: </a:t>
            </a:r>
            <a:r>
              <a:rPr lang="en-US" sz="2400" dirty="0"/>
              <a:t>the ability of students to actively direct, evaluate, and take ownership of their own learning process.</a:t>
            </a:r>
            <a:endParaRPr lang="en-US" sz="2400" dirty="0">
              <a:sym typeface="Times New Roman"/>
            </a:endParaRPr>
          </a:p>
          <a:p>
            <a:r>
              <a:rPr lang="en-US" sz="2400" dirty="0">
                <a:sym typeface="Times New Roman"/>
              </a:rPr>
              <a:t>Why these two?</a:t>
            </a:r>
          </a:p>
          <a:p>
            <a:pPr lvl="1"/>
            <a:r>
              <a:rPr lang="en-US" sz="2000" dirty="0">
                <a:sym typeface="Times New Roman"/>
              </a:rPr>
              <a:t>Productive struggle activates prior knowledge promote effortful engagement during the assistance phase afterward (Kapur, 2016)</a:t>
            </a:r>
          </a:p>
          <a:p>
            <a:pPr lvl="1"/>
            <a:r>
              <a:rPr lang="en-US" sz="2000" dirty="0">
                <a:sym typeface="Times New Roman"/>
              </a:rPr>
              <a:t>Agentic engagement is a critical determinant of learning (Reeve &amp; Tseng 2011) and deeper engagement (Taub et al., 2020) </a:t>
            </a:r>
          </a:p>
          <a:p>
            <a:pPr lvl="1"/>
            <a:r>
              <a:rPr lang="en-US" sz="2000" b="1" dirty="0">
                <a:sym typeface="Times New Roman"/>
              </a:rPr>
              <a:t>“AI-free first, AI assist next”</a:t>
            </a:r>
            <a:r>
              <a:rPr lang="en-US" sz="2000" dirty="0">
                <a:sym typeface="Times New Roman"/>
              </a:rPr>
              <a:t> appears to be gaining popularity</a:t>
            </a:r>
          </a:p>
          <a:p>
            <a:pPr lvl="0"/>
            <a:endParaRPr lang="en-US" sz="2400" dirty="0">
              <a:sym typeface="Times New Roman"/>
            </a:endParaRPr>
          </a:p>
          <a:p>
            <a:pPr lvl="0"/>
            <a:endParaRPr lang="en-US" sz="2400" dirty="0">
              <a:sym typeface="Times New Roman"/>
            </a:endParaRPr>
          </a:p>
          <a:p>
            <a:endParaRPr lang="en-US" sz="2400" dirty="0"/>
          </a:p>
        </p:txBody>
      </p:sp>
      <p:sp>
        <p:nvSpPr>
          <p:cNvPr id="231" name="Google Shape;231;p5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dirty="0">
                <a:sym typeface="Times New Roman"/>
              </a:rPr>
              <a:t>RQ: Do productive struggle and learner agency enhance learning outcomes in AI Co-learning?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1258E1-A7EE-556C-C0EE-0D02C5F7E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439" y="1381125"/>
            <a:ext cx="4042722" cy="4743450"/>
          </a:xfrm>
        </p:spPr>
        <p:txBody>
          <a:bodyPr/>
          <a:lstStyle/>
          <a:p>
            <a:pPr lvl="0"/>
            <a:r>
              <a:rPr lang="en-US" dirty="0">
                <a:sym typeface="Times New Roman"/>
              </a:rPr>
              <a:t>A preliminary AI Co-learning environment with no optimization of AI design</a:t>
            </a:r>
          </a:p>
          <a:p>
            <a:pPr lvl="0"/>
            <a:r>
              <a:rPr lang="en-US" dirty="0">
                <a:sym typeface="Times New Roman"/>
              </a:rPr>
              <a:t>An in-person session where students complete a written assignment with AI assistance</a:t>
            </a:r>
          </a:p>
          <a:p>
            <a:pPr lvl="0"/>
            <a:r>
              <a:rPr lang="en-US" dirty="0">
                <a:sym typeface="Times New Roman"/>
              </a:rPr>
              <a:t>AI-free Draft </a:t>
            </a:r>
            <a:r>
              <a:rPr lang="en-US" dirty="0">
                <a:sym typeface="Wingdings" panose="05000000000000000000" pitchFamily="2" charset="2"/>
              </a:rPr>
              <a:t> AI-Assisted Completion   Download &amp; Submission</a:t>
            </a:r>
            <a:endParaRPr lang="en-US" dirty="0">
              <a:sym typeface="Times New Roman"/>
            </a:endParaRPr>
          </a:p>
          <a:p>
            <a:pPr lvl="0"/>
            <a:endParaRPr lang="en-US" dirty="0">
              <a:sym typeface="Times New Roman"/>
            </a:endParaRPr>
          </a:p>
          <a:p>
            <a:pPr lvl="0"/>
            <a:endParaRPr lang="en-US" dirty="0">
              <a:sym typeface="Times New Roman"/>
            </a:endParaRPr>
          </a:p>
          <a:p>
            <a:pPr lvl="0"/>
            <a:endParaRPr lang="en-US" dirty="0">
              <a:sym typeface="Times New Roman"/>
            </a:endParaRPr>
          </a:p>
          <a:p>
            <a:pPr lvl="0"/>
            <a:endParaRPr lang="en-US" dirty="0">
              <a:sym typeface="Times New Roman"/>
            </a:endParaRPr>
          </a:p>
          <a:p>
            <a:endParaRPr lang="en-US" dirty="0"/>
          </a:p>
        </p:txBody>
      </p:sp>
      <p:sp>
        <p:nvSpPr>
          <p:cNvPr id="240" name="Google Shape;240;p8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Times New Roman"/>
              </a:rPr>
              <a:t>Research Context</a:t>
            </a:r>
            <a:endParaRPr lang="en-US" dirty="0"/>
          </a:p>
        </p:txBody>
      </p:sp>
      <p:pic>
        <p:nvPicPr>
          <p:cNvPr id="242" name="Google Shape;242;p8" title="Draft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9330" y="1243654"/>
            <a:ext cx="7178606" cy="4370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FA7AD-0D18-1418-8EDE-272716C7C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Times New Roman"/>
              </a:rPr>
              <a:t>A Spring 2026 Pre-registered field experiment</a:t>
            </a:r>
          </a:p>
          <a:p>
            <a:pPr lvl="0"/>
            <a:r>
              <a:rPr lang="en-US" dirty="0">
                <a:sym typeface="Times New Roman"/>
              </a:rPr>
              <a:t>127 students across three business master courses (analytics and IS)</a:t>
            </a:r>
          </a:p>
          <a:p>
            <a:r>
              <a:rPr lang="en-US" dirty="0">
                <a:sym typeface="Times New Roman"/>
              </a:rPr>
              <a:t>2×2 between-subjects experiment</a:t>
            </a:r>
          </a:p>
          <a:p>
            <a:pPr lvl="1"/>
            <a:r>
              <a:rPr lang="en-US" b="1" dirty="0">
                <a:sym typeface="Times New Roman"/>
              </a:rPr>
              <a:t>Struggle nudges</a:t>
            </a:r>
            <a:r>
              <a:rPr lang="en-US" dirty="0">
                <a:sym typeface="Times New Roman"/>
              </a:rPr>
              <a:t>: encourage students to draft an answer before seeking AI help</a:t>
            </a:r>
          </a:p>
          <a:p>
            <a:pPr lvl="1"/>
            <a:r>
              <a:rPr lang="en-US" b="1" dirty="0">
                <a:sym typeface="Times New Roman"/>
              </a:rPr>
              <a:t>Agency nudges</a:t>
            </a:r>
            <a:r>
              <a:rPr lang="en-US" dirty="0">
                <a:sym typeface="Times New Roman"/>
              </a:rPr>
              <a:t>: encourage students to own and control AI interactions</a:t>
            </a:r>
          </a:p>
          <a:p>
            <a:pPr lvl="0"/>
            <a:r>
              <a:rPr lang="en-US" dirty="0">
                <a:sym typeface="Times New Roman"/>
              </a:rPr>
              <a:t>Outcomes: </a:t>
            </a:r>
          </a:p>
          <a:p>
            <a:pPr lvl="1"/>
            <a:r>
              <a:rPr lang="en-US" b="1" dirty="0">
                <a:sym typeface="Times New Roman"/>
              </a:rPr>
              <a:t>Draft completion</a:t>
            </a:r>
            <a:r>
              <a:rPr lang="en-US" dirty="0">
                <a:sym typeface="Times New Roman"/>
              </a:rPr>
              <a:t> (binary)</a:t>
            </a:r>
          </a:p>
          <a:p>
            <a:pPr lvl="1"/>
            <a:r>
              <a:rPr lang="en-US" b="1" dirty="0">
                <a:sym typeface="Times New Roman"/>
              </a:rPr>
              <a:t>Draft quality</a:t>
            </a:r>
          </a:p>
          <a:p>
            <a:pPr lvl="1"/>
            <a:r>
              <a:rPr lang="en-US" b="1" dirty="0">
                <a:sym typeface="Times New Roman"/>
              </a:rPr>
              <a:t>Ratio of high-agency prompts</a:t>
            </a:r>
          </a:p>
          <a:p>
            <a:pPr lvl="1"/>
            <a:r>
              <a:rPr lang="en-US" b="1" dirty="0">
                <a:sym typeface="Times New Roman"/>
              </a:rPr>
              <a:t>Assignment score</a:t>
            </a:r>
          </a:p>
          <a:p>
            <a:pPr lvl="1"/>
            <a:r>
              <a:rPr lang="en-US" b="1" dirty="0">
                <a:sym typeface="Times New Roman"/>
              </a:rPr>
              <a:t>Quiz score (</a:t>
            </a:r>
            <a:r>
              <a:rPr lang="en-US" dirty="0">
                <a:sym typeface="Times New Roman"/>
              </a:rPr>
              <a:t>closed book, matched to the assignment)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8BDD3-4E6A-7857-607C-8FE12589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</p:spTree>
    <p:extLst>
      <p:ext uri="{BB962C8B-B14F-4D97-AF65-F5344CB8AC3E}">
        <p14:creationId xmlns:p14="http://schemas.microsoft.com/office/powerpoint/2010/main" val="3114571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e90688f70a_0_11"/>
          <p:cNvSpPr txBox="1">
            <a:spLocks noGrp="1"/>
          </p:cNvSpPr>
          <p:nvPr>
            <p:ph type="title"/>
          </p:nvPr>
        </p:nvSpPr>
        <p:spPr>
          <a:xfrm>
            <a:off x="452411" y="163077"/>
            <a:ext cx="11287200" cy="10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Preliminary findings based on one course </a:t>
            </a:r>
            <a:r>
              <a:rPr lang="en-US" sz="2700" dirty="0">
                <a:latin typeface="Times New Roman"/>
                <a:ea typeface="Times New Roman"/>
                <a:cs typeface="Times New Roman"/>
                <a:sym typeface="Times New Roman"/>
              </a:rPr>
              <a:t>(60 students, 240 questions)</a:t>
            </a:r>
            <a:endParaRPr dirty="0"/>
          </a:p>
        </p:txBody>
      </p:sp>
      <p:pic>
        <p:nvPicPr>
          <p:cNvPr id="274" name="Google Shape;274;g3e90688f70a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886" y="1179172"/>
            <a:ext cx="5103439" cy="4291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3e90688f70a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6075" y="1121425"/>
            <a:ext cx="5029975" cy="42918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6FB1B7-84A5-3020-0D1D-6FF70DA7EBB9}"/>
              </a:ext>
            </a:extLst>
          </p:cNvPr>
          <p:cNvSpPr txBox="1"/>
          <p:nvPr/>
        </p:nvSpPr>
        <p:spPr>
          <a:xfrm>
            <a:off x="1073951" y="5471032"/>
            <a:ext cx="502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Struggle nudges increase the </a:t>
            </a:r>
            <a:r>
              <a:rPr lang="en-US" sz="2000" b="1" dirty="0"/>
              <a:t>draft completion rate</a:t>
            </a:r>
            <a:r>
              <a:rPr lang="en-US" sz="2000" dirty="0"/>
              <a:t> (+</a:t>
            </a:r>
            <a:r>
              <a:rPr lang="en-US" sz="2000" b="1" dirty="0"/>
              <a:t>19.6%, </a:t>
            </a:r>
            <a:r>
              <a:rPr lang="en-US" sz="2000" dirty="0"/>
              <a:t>p&lt;0.01)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39BCC2-EE33-821A-20AF-BFC44CE8E551}"/>
              </a:ext>
            </a:extLst>
          </p:cNvPr>
          <p:cNvSpPr txBox="1"/>
          <p:nvPr/>
        </p:nvSpPr>
        <p:spPr>
          <a:xfrm>
            <a:off x="6717562" y="5494084"/>
            <a:ext cx="502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Struggle nudges also increase </a:t>
            </a:r>
            <a:r>
              <a:rPr lang="en-US" sz="2000" b="1" dirty="0"/>
              <a:t>draft quality</a:t>
            </a:r>
            <a:r>
              <a:rPr lang="en-US" sz="2000" dirty="0"/>
              <a:t> (</a:t>
            </a:r>
            <a:r>
              <a:rPr lang="en-US" sz="2000" b="1" dirty="0"/>
              <a:t>+30%</a:t>
            </a:r>
            <a:r>
              <a:rPr lang="en-US" sz="2000" dirty="0"/>
              <a:t>, p&lt;0.01)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90863-D0E8-9430-1CA8-3F52A40B2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Examples of </a:t>
            </a:r>
            <a:r>
              <a:rPr lang="en-US" b="1" dirty="0">
                <a:solidFill>
                  <a:srgbClr val="7A0019"/>
                </a:solidFill>
              </a:rPr>
              <a:t>High-agency</a:t>
            </a:r>
            <a:r>
              <a:rPr lang="en-US" b="1" dirty="0"/>
              <a:t> prompts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Ask a conceptual question not direct part of the assignment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Asks AI for evaluative feedback or opinion of the draft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Asks AI to address a specific weakness they identified in their work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Follow-up on a prior AI response by adding new direction or thinking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Checking AI response accuracy or requesting sources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20354B-6CCE-1C2E-60E6-B338BB05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vs Low-Agency Prompts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06975C-4644-3CD5-629C-8E29353892E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/>
              <a:t>Examples of </a:t>
            </a:r>
            <a:r>
              <a:rPr lang="en-US" b="1" dirty="0">
                <a:solidFill>
                  <a:srgbClr val="7A0019"/>
                </a:solidFill>
              </a:rPr>
              <a:t>non-high-agency</a:t>
            </a:r>
            <a:r>
              <a:rPr lang="en-US" b="1" dirty="0"/>
              <a:t> prompts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Pastes the assignment question and asks the AI to generate an answer without direction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Asks AI to improve the ideas or argument without specific direction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</a:rPr>
              <a:t>Ask AI to improve grammar/formatting</a:t>
            </a:r>
          </a:p>
        </p:txBody>
      </p:sp>
    </p:spTree>
    <p:extLst>
      <p:ext uri="{BB962C8B-B14F-4D97-AF65-F5344CB8AC3E}">
        <p14:creationId xmlns:p14="http://schemas.microsoft.com/office/powerpoint/2010/main" val="296233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e90688f70a_0_80"/>
          <p:cNvSpPr txBox="1">
            <a:spLocks noGrp="1"/>
          </p:cNvSpPr>
          <p:nvPr>
            <p:ph type="title"/>
          </p:nvPr>
        </p:nvSpPr>
        <p:spPr>
          <a:xfrm>
            <a:off x="293624" y="90902"/>
            <a:ext cx="11287200" cy="10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Ratio of High-agency Prompts</a:t>
            </a:r>
            <a:endParaRPr dirty="0"/>
          </a:p>
        </p:txBody>
      </p:sp>
      <p:pic>
        <p:nvPicPr>
          <p:cNvPr id="293" name="Google Shape;293;g3e90688f70a_0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6572" y="1107002"/>
            <a:ext cx="7361304" cy="461041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e90688f70a_0_80"/>
          <p:cNvSpPr txBox="1"/>
          <p:nvPr/>
        </p:nvSpPr>
        <p:spPr>
          <a:xfrm>
            <a:off x="1097513" y="5563238"/>
            <a:ext cx="988297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2000" dirty="0"/>
              <a:t>The agency nudge increased the proportion of high-agency prompts </a:t>
            </a:r>
            <a:r>
              <a:rPr lang="en-US" sz="2000" b="1" dirty="0"/>
              <a:t>(+13%, </a:t>
            </a:r>
            <a:r>
              <a:rPr lang="en-US" sz="2000" dirty="0"/>
              <a:t>p &lt; 0.05).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8826E5-536E-1380-A41D-B11546761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4744001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Total effect: </a:t>
            </a:r>
            <a:r>
              <a:rPr lang="en-US" sz="2400" dirty="0"/>
              <a:t>Struggle nudges </a:t>
            </a:r>
            <a:r>
              <a:rPr lang="en-US" sz="2400" dirty="0">
                <a:sym typeface="Wingdings" panose="05000000000000000000" pitchFamily="2" charset="2"/>
              </a:rPr>
              <a:t> Exam Score</a:t>
            </a:r>
            <a:endParaRPr lang="en-US" sz="2400" dirty="0"/>
          </a:p>
          <a:p>
            <a:pPr lvl="1"/>
            <a:r>
              <a:rPr lang="en-US" sz="2000" dirty="0"/>
              <a:t>N.S.</a:t>
            </a:r>
          </a:p>
          <a:p>
            <a:pPr lvl="0"/>
            <a:r>
              <a:rPr lang="en-US" sz="2400" b="1" dirty="0"/>
              <a:t>Indirect effect</a:t>
            </a:r>
            <a:r>
              <a:rPr lang="en-US" sz="2400" dirty="0"/>
              <a:t>: Struggle Nudges → Draft Score → Exam Score</a:t>
            </a:r>
          </a:p>
          <a:p>
            <a:pPr lvl="1"/>
            <a:r>
              <a:rPr lang="el-GR" sz="2000" b="1" dirty="0"/>
              <a:t>β = 0.017, </a:t>
            </a:r>
            <a:r>
              <a:rPr lang="en-US" sz="2000" b="1" dirty="0"/>
              <a:t>p = 0.080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Suggestive but inconclusive</a:t>
            </a:r>
          </a:p>
          <a:p>
            <a:pPr lvl="1"/>
            <a:r>
              <a:rPr lang="en-US" sz="2000" dirty="0"/>
              <a:t>Small sample may have limited power</a:t>
            </a:r>
          </a:p>
          <a:p>
            <a:endParaRPr lang="en-US" sz="2400" dirty="0"/>
          </a:p>
        </p:txBody>
      </p:sp>
      <p:sp>
        <p:nvSpPr>
          <p:cNvPr id="299" name="Google Shape;299;g3e90688f70a_0_92"/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Times New Roman"/>
              </a:rPr>
              <a:t>Effects of Struggle on Exam Score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7408BF2F-D053-952E-DCF1-420FEC32B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E84CD9-0F2F-3F99-851C-3B5F934CE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4744001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Total effect</a:t>
            </a:r>
            <a:r>
              <a:rPr lang="en-US" sz="2400" dirty="0"/>
              <a:t>: Agency nudges </a:t>
            </a:r>
            <a:r>
              <a:rPr lang="en-US" sz="2400" dirty="0">
                <a:sym typeface="Wingdings" panose="05000000000000000000" pitchFamily="2" charset="2"/>
              </a:rPr>
              <a:t> Exam Score</a:t>
            </a:r>
            <a:endParaRPr lang="en-US" sz="2400" dirty="0"/>
          </a:p>
          <a:p>
            <a:pPr lvl="1"/>
            <a:r>
              <a:rPr lang="el-GR" sz="2000" b="1" dirty="0"/>
              <a:t>β = -0.097, </a:t>
            </a:r>
            <a:r>
              <a:rPr lang="en-US" sz="2000" b="1" dirty="0"/>
              <a:t>p = 0.070</a:t>
            </a:r>
            <a:r>
              <a:rPr lang="en-US" sz="2000" dirty="0"/>
              <a:t> (marginal)</a:t>
            </a:r>
          </a:p>
          <a:p>
            <a:pPr lvl="0"/>
            <a:r>
              <a:rPr lang="en-US" sz="2400" b="1" dirty="0"/>
              <a:t>Indirect effect</a:t>
            </a:r>
            <a:r>
              <a:rPr lang="en-US" sz="2400" dirty="0"/>
              <a:t>: Agency Nudges → High-agency prompts → Exam Score</a:t>
            </a:r>
          </a:p>
          <a:p>
            <a:pPr lvl="1"/>
            <a:r>
              <a:rPr lang="el-GR" sz="2000" b="1" dirty="0"/>
              <a:t>β = -0.022, </a:t>
            </a:r>
            <a:r>
              <a:rPr lang="en-US" sz="2000" b="1" dirty="0"/>
              <a:t>p &lt; 0.05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Using AI with high-agency prompts </a:t>
            </a:r>
            <a:r>
              <a:rPr lang="en-US" sz="2400" b="1" dirty="0"/>
              <a:t>negatively</a:t>
            </a:r>
            <a:r>
              <a:rPr lang="en-US" sz="2400" dirty="0"/>
              <a:t> impacts learning</a:t>
            </a:r>
          </a:p>
        </p:txBody>
      </p:sp>
      <p:sp>
        <p:nvSpPr>
          <p:cNvPr id="299" name="Google Shape;299;g3e90688f70a_0_92">
            <a:extLst>
              <a:ext uri="{FF2B5EF4-FFF2-40B4-BE49-F238E27FC236}">
                <a16:creationId xmlns:a16="http://schemas.microsoft.com/office/drawing/2014/main" id="{C8B23DDB-B512-00B2-F2F5-DEAFB4F162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Times New Roman"/>
              </a:rPr>
              <a:t>Effects of Agency Nudges on Exam Score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11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4744001"/>
          </a:xfrm>
        </p:spPr>
        <p:txBody>
          <a:bodyPr>
            <a:normAutofit/>
          </a:bodyPr>
          <a:lstStyle/>
          <a:p>
            <a:r>
              <a:rPr lang="en-US" sz="2400" b="1" dirty="0"/>
              <a:t>Do nudges work in changing student AI behavior?</a:t>
            </a:r>
          </a:p>
          <a:p>
            <a:pPr lvl="1"/>
            <a:r>
              <a:rPr lang="en-US" sz="2000" dirty="0"/>
              <a:t>Seems so but results may not transfer when AI interactions are </a:t>
            </a:r>
            <a:r>
              <a:rPr lang="en-US" sz="2000" b="1" dirty="0"/>
              <a:t>unobservable</a:t>
            </a:r>
            <a:r>
              <a:rPr lang="en-US" sz="2000" dirty="0"/>
              <a:t>. </a:t>
            </a:r>
          </a:p>
          <a:p>
            <a:r>
              <a:rPr lang="en-US" sz="2400" b="1" dirty="0"/>
              <a:t>Is AI-free attempt lead to enhanced learning?</a:t>
            </a:r>
          </a:p>
          <a:p>
            <a:pPr lvl="1"/>
            <a:r>
              <a:rPr lang="en-US" sz="2000" dirty="0"/>
              <a:t>Promising but inconclusive </a:t>
            </a:r>
          </a:p>
          <a:p>
            <a:r>
              <a:rPr lang="en-US" sz="2400" b="1" dirty="0"/>
              <a:t>Why did enhanced learner agency hurt learning?</a:t>
            </a:r>
            <a:endParaRPr lang="en-US" sz="2400" dirty="0"/>
          </a:p>
          <a:p>
            <a:r>
              <a:rPr lang="en-US" sz="2400" b="1" dirty="0"/>
              <a:t>Who is helped or hurt by struggle/agency nudges?</a:t>
            </a:r>
          </a:p>
          <a:p>
            <a:r>
              <a:rPr lang="en-US" sz="2400" b="1" dirty="0"/>
              <a:t>Do we still need a specially designed AI environment?</a:t>
            </a:r>
          </a:p>
          <a:p>
            <a:pPr lvl="1"/>
            <a:r>
              <a:rPr lang="en-US" sz="2000" dirty="0"/>
              <a:t>Most likely</a:t>
            </a:r>
          </a:p>
          <a:p>
            <a:pPr lvl="1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/>
          <a:lstStyle/>
          <a:p>
            <a:r>
              <a:rPr lang="en-US"/>
              <a:t>Open Questions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4744001"/>
          </a:xfrm>
        </p:spPr>
        <p:txBody>
          <a:bodyPr>
            <a:normAutofit/>
          </a:bodyPr>
          <a:lstStyle/>
          <a:p>
            <a:r>
              <a:rPr lang="en-US" dirty="0"/>
              <a:t>We need to continue to develop our understanding what constitutes productive use of AI from learning standpoint.</a:t>
            </a:r>
          </a:p>
          <a:p>
            <a:r>
              <a:rPr lang="en-US" dirty="0"/>
              <a:t>Move from nudges to a fully-designed AI Co-Learning environment, Including </a:t>
            </a:r>
          </a:p>
          <a:p>
            <a:pPr lvl="1"/>
            <a:r>
              <a:rPr lang="en-US" dirty="0"/>
              <a:t>Customizable and adaptive AI-driven nudges</a:t>
            </a:r>
          </a:p>
          <a:p>
            <a:pPr lvl="1"/>
            <a:r>
              <a:rPr lang="en-US" dirty="0"/>
              <a:t>Capitalization of learning process intelligence </a:t>
            </a:r>
          </a:p>
          <a:p>
            <a:r>
              <a:rPr lang="en-US" dirty="0"/>
              <a:t>We would like to evaluate AI Co-learning</a:t>
            </a:r>
          </a:p>
          <a:p>
            <a:pPr lvl="1"/>
            <a:r>
              <a:rPr lang="en-US" dirty="0"/>
              <a:t>At multiple sites</a:t>
            </a:r>
          </a:p>
          <a:p>
            <a:pPr lvl="1"/>
            <a:r>
              <a:rPr lang="en-US" dirty="0"/>
              <a:t>For different course, assignment formats</a:t>
            </a:r>
          </a:p>
          <a:p>
            <a:r>
              <a:rPr lang="en-US" dirty="0"/>
              <a:t>If you’re interested, we'd love to connect.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/>
          <a:lstStyle/>
          <a:p>
            <a:r>
              <a:rPr lang="en-US"/>
              <a:t>Next Steps</a:t>
            </a:r>
          </a:p>
        </p:txBody>
      </p:sp>
      <p:pic>
        <p:nvPicPr>
          <p:cNvPr id="4" name="Picture 3" descr="A cute owl wearing a graduation cap and gown.&#10;&#10;AI-generated content may be incorrect.">
            <a:extLst>
              <a:ext uri="{FF2B5EF4-FFF2-40B4-BE49-F238E27FC236}">
                <a16:creationId xmlns:a16="http://schemas.microsoft.com/office/drawing/2014/main" id="{F120817C-57A3-29C7-CB55-59CBCBF4F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839" y="4210475"/>
            <a:ext cx="1534795" cy="15347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2439" y="1381125"/>
            <a:ext cx="6869200" cy="5029200"/>
          </a:xfrm>
        </p:spPr>
        <p:txBody>
          <a:bodyPr>
            <a:normAutofit/>
          </a:bodyPr>
          <a:lstStyle/>
          <a:p>
            <a:r>
              <a:rPr lang="en-US" dirty="0"/>
              <a:t>It's 11 PM. A student opens the assignment. Reads the first question. Pauses for two seconds. Then opens a new tab — ChatGPT — and types the question in.</a:t>
            </a:r>
          </a:p>
          <a:p>
            <a:endParaRPr lang="en-US" dirty="0"/>
          </a:p>
          <a:p>
            <a:r>
              <a:rPr lang="en-US" dirty="0"/>
              <a:t>The answer arrives in eight seconds. The student pastes it, lightly edits, submits.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/>
          <a:lstStyle/>
          <a:p>
            <a:r>
              <a:rPr lang="en-US" dirty="0"/>
              <a:t>What Did They Learn?</a:t>
            </a:r>
          </a:p>
        </p:txBody>
      </p:sp>
      <p:pic>
        <p:nvPicPr>
          <p:cNvPr id="9" name="Picture 8" descr="A person is typing on a laptop, focused on an assignment question about the effects of social media on adolescent mental health, considering both positive and negative aspects.&#10;&#10;AI-generated content may be incorrect.">
            <a:extLst>
              <a:ext uri="{FF2B5EF4-FFF2-40B4-BE49-F238E27FC236}">
                <a16:creationId xmlns:a16="http://schemas.microsoft.com/office/drawing/2014/main" id="{B22DDAC9-86E0-444F-C210-8D635A9F4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202" y="1171486"/>
            <a:ext cx="4086359" cy="27242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EA4466-86FC-ADD3-E132-80ED3F23D0FD}"/>
              </a:ext>
            </a:extLst>
          </p:cNvPr>
          <p:cNvSpPr txBox="1"/>
          <p:nvPr/>
        </p:nvSpPr>
        <p:spPr>
          <a:xfrm>
            <a:off x="735707" y="5408313"/>
            <a:ext cx="96382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“The purpose of an assignment isn’t just to produce a final product; it’s to engage students in the learning process.”  -- Medium article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52546-E9F5-A8A0-4B88-E508420C6297}"/>
              </a:ext>
            </a:extLst>
          </p:cNvPr>
          <p:cNvSpPr txBox="1"/>
          <p:nvPr/>
        </p:nvSpPr>
        <p:spPr>
          <a:xfrm>
            <a:off x="735707" y="4738742"/>
            <a:ext cx="60972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ctr">
              <a:buNone/>
            </a:pPr>
            <a:r>
              <a:rPr lang="en-US" sz="2800" dirty="0"/>
              <a:t>What did they learn?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D37B28-B10E-67F0-3F51-2F245DE60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982C17-93C1-B4EE-B163-B851B2519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86" y="365127"/>
            <a:ext cx="10758619" cy="1016099"/>
          </a:xfrm>
        </p:spPr>
        <p:txBody>
          <a:bodyPr/>
          <a:lstStyle/>
          <a:p>
            <a:r>
              <a:rPr lang="en-US" dirty="0"/>
              <a:t>Invitation to Collaborate on AI Co-Learning Pilots</a:t>
            </a:r>
          </a:p>
        </p:txBody>
      </p:sp>
      <p:pic>
        <p:nvPicPr>
          <p:cNvPr id="5" name="Picture 4" descr="The image presents a diagram from an UMN study that highlights various metrics and strategies to support student success, including real-time data on struggling students, learning strategies, and the impact of a course-aware learning platform on on-time submissions, grades, and engagement.&#10;&#10;AI-generated content may be incorrect.">
            <a:extLst>
              <a:ext uri="{FF2B5EF4-FFF2-40B4-BE49-F238E27FC236}">
                <a16:creationId xmlns:a16="http://schemas.microsoft.com/office/drawing/2014/main" id="{D6661100-E176-4694-1B0B-41821C62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140" y="1381226"/>
            <a:ext cx="7516472" cy="4635372"/>
          </a:xfrm>
          <a:prstGeom prst="rect">
            <a:avLst/>
          </a:prstGeom>
        </p:spPr>
      </p:pic>
      <p:pic>
        <p:nvPicPr>
          <p:cNvPr id="9" name="Picture 8" descr="The SmartPAL Al Learning Companion logo indicates a product designed to assist instructors by providing guidance and support, enabling them to effectively teach their classes.&#10;&#10;AI-generated content may be incorrect.">
            <a:extLst>
              <a:ext uri="{FF2B5EF4-FFF2-40B4-BE49-F238E27FC236}">
                <a16:creationId xmlns:a16="http://schemas.microsoft.com/office/drawing/2014/main" id="{696BD72C-6F51-1C49-EB73-50D31E5BC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93" y="1381226"/>
            <a:ext cx="3886742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45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161" y="4504005"/>
            <a:ext cx="4784125" cy="94773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</a:t>
            </a:r>
            <a:br>
              <a:rPr lang="en-US" dirty="0"/>
            </a:br>
            <a:r>
              <a:rPr lang="en-US" sz="2200" dirty="0"/>
              <a:t>deliu@umn.edu</a:t>
            </a:r>
            <a:endParaRPr lang="en-US" dirty="0"/>
          </a:p>
        </p:txBody>
      </p:sp>
      <p:pic>
        <p:nvPicPr>
          <p:cNvPr id="16" name="Picture 15" descr="The image is a black QR code with a QR code symbol in the center.&#10;&#10;AI-generated content may be incorrect.">
            <a:extLst>
              <a:ext uri="{FF2B5EF4-FFF2-40B4-BE49-F238E27FC236}">
                <a16:creationId xmlns:a16="http://schemas.microsoft.com/office/drawing/2014/main" id="{80BF09F9-2AA7-48E9-093D-EF6B7A502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456" y="3883896"/>
            <a:ext cx="1771729" cy="177172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C83D095-A9BF-0BA1-1EB4-C4A4A22B352F}"/>
              </a:ext>
            </a:extLst>
          </p:cNvPr>
          <p:cNvSpPr txBox="1"/>
          <p:nvPr/>
        </p:nvSpPr>
        <p:spPr>
          <a:xfrm>
            <a:off x="8486456" y="5655625"/>
            <a:ext cx="1994566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Follow SmartPAL on LinkedIn</a:t>
            </a:r>
          </a:p>
        </p:txBody>
      </p:sp>
      <p:pic>
        <p:nvPicPr>
          <p:cNvPr id="19" name="Picture 18" descr="A cute owl wearing a graduation cap and gown.&#10;&#10;AI-generated content may be incorrect.">
            <a:extLst>
              <a:ext uri="{FF2B5EF4-FFF2-40B4-BE49-F238E27FC236}">
                <a16:creationId xmlns:a16="http://schemas.microsoft.com/office/drawing/2014/main" id="{F8C28AD8-82D2-4CDB-DD3C-CD7BF37CB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5839" y="4210475"/>
            <a:ext cx="1534795" cy="15347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787CCA8-1C0B-10FF-5932-62DF1814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B37F0C3-C09E-7556-4382-11391F166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88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90688f70a_0_16"/>
          <p:cNvSpPr txBox="1">
            <a:spLocks noGrp="1"/>
          </p:cNvSpPr>
          <p:nvPr>
            <p:ph type="title"/>
          </p:nvPr>
        </p:nvSpPr>
        <p:spPr>
          <a:xfrm>
            <a:off x="430069" y="163418"/>
            <a:ext cx="112872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Treatment 1: Nudges to induce productive struggle</a:t>
            </a:r>
            <a:endParaRPr dirty="0"/>
          </a:p>
        </p:txBody>
      </p:sp>
      <p:cxnSp>
        <p:nvCxnSpPr>
          <p:cNvPr id="248" name="Google Shape;248;g3e90688f70a_0_16"/>
          <p:cNvCxnSpPr/>
          <p:nvPr/>
        </p:nvCxnSpPr>
        <p:spPr>
          <a:xfrm>
            <a:off x="246825" y="1273082"/>
            <a:ext cx="11473200" cy="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g3e90688f70a_0_16"/>
          <p:cNvCxnSpPr/>
          <p:nvPr/>
        </p:nvCxnSpPr>
        <p:spPr>
          <a:xfrm>
            <a:off x="5832545" y="1303630"/>
            <a:ext cx="28200" cy="43854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" name="Google Shape;250;g3e90688f70a_0_16"/>
          <p:cNvSpPr txBox="1"/>
          <p:nvPr/>
        </p:nvSpPr>
        <p:spPr>
          <a:xfrm>
            <a:off x="1725763" y="5236952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Non-struggle group</a:t>
            </a:r>
            <a:endParaRPr sz="1500" dirty="0">
              <a:solidFill>
                <a:schemeClr val="accent1"/>
              </a:solidFill>
            </a:endParaRPr>
          </a:p>
        </p:txBody>
      </p:sp>
      <p:sp>
        <p:nvSpPr>
          <p:cNvPr id="251" name="Google Shape;251;g3e90688f70a_0_16"/>
          <p:cNvSpPr txBox="1"/>
          <p:nvPr/>
        </p:nvSpPr>
        <p:spPr>
          <a:xfrm>
            <a:off x="7451375" y="5236943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Struggle group</a:t>
            </a:r>
            <a:endParaRPr sz="1500" dirty="0">
              <a:solidFill>
                <a:schemeClr val="accent1"/>
              </a:solidFill>
            </a:endParaRPr>
          </a:p>
        </p:txBody>
      </p:sp>
      <p:pic>
        <p:nvPicPr>
          <p:cNvPr id="252" name="Google Shape;252;g3e90688f70a_0_16" title="Screenshot 2026-05-01 at 2.19.08 AM.png"/>
          <p:cNvPicPr preferRelativeResize="0"/>
          <p:nvPr/>
        </p:nvPicPr>
        <p:blipFill rotWithShape="1">
          <a:blip r:embed="rId3">
            <a:alphaModFix/>
          </a:blip>
          <a:srcRect b="21216"/>
          <a:stretch/>
        </p:blipFill>
        <p:spPr>
          <a:xfrm>
            <a:off x="297238" y="1436800"/>
            <a:ext cx="5395276" cy="189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e90688f70a_0_16"/>
          <p:cNvPicPr preferRelativeResize="0"/>
          <p:nvPr/>
        </p:nvPicPr>
        <p:blipFill rotWithShape="1">
          <a:blip r:embed="rId4">
            <a:alphaModFix/>
          </a:blip>
          <a:srcRect r="48456" b="47457"/>
          <a:stretch/>
        </p:blipFill>
        <p:spPr>
          <a:xfrm>
            <a:off x="300075" y="3715993"/>
            <a:ext cx="5280548" cy="1227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e90688f70a_0_16" title="Screenshot 2026-05-01 at 2.11.54 AM.png"/>
          <p:cNvPicPr preferRelativeResize="0"/>
          <p:nvPr/>
        </p:nvPicPr>
        <p:blipFill rotWithShape="1">
          <a:blip r:embed="rId5">
            <a:alphaModFix/>
          </a:blip>
          <a:srcRect t="1682" b="21176"/>
          <a:stretch/>
        </p:blipFill>
        <p:spPr>
          <a:xfrm>
            <a:off x="6142175" y="1436800"/>
            <a:ext cx="5618406" cy="193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3e90688f70a_0_16"/>
          <p:cNvPicPr preferRelativeResize="0"/>
          <p:nvPr/>
        </p:nvPicPr>
        <p:blipFill rotWithShape="1">
          <a:blip r:embed="rId6">
            <a:alphaModFix/>
          </a:blip>
          <a:srcRect r="48384" b="50209"/>
          <a:stretch/>
        </p:blipFill>
        <p:spPr>
          <a:xfrm>
            <a:off x="6098875" y="3751593"/>
            <a:ext cx="5618401" cy="122735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7FD7E8F-C274-6530-96D0-AD61A2A57DD3}"/>
                  </a:ext>
                </a:extLst>
              </p14:cNvPr>
              <p14:cNvContentPartPr/>
              <p14:nvPr/>
            </p14:nvContentPartPr>
            <p14:xfrm>
              <a:off x="8317149" y="1590421"/>
              <a:ext cx="2116800" cy="32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7FD7E8F-C274-6530-96D0-AD61A2A57DD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63149" y="1482781"/>
                <a:ext cx="222444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67EB154-D698-3650-E76A-93CC878FF7B1}"/>
                  </a:ext>
                </a:extLst>
              </p14:cNvPr>
              <p14:cNvContentPartPr/>
              <p14:nvPr/>
            </p14:nvContentPartPr>
            <p14:xfrm>
              <a:off x="6356949" y="2035381"/>
              <a:ext cx="5192640" cy="87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67EB154-D698-3650-E76A-93CC878FF7B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02949" y="1927741"/>
                <a:ext cx="5300280" cy="3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58A974F-3AE4-E1CE-D91A-C9C4A648EA9B}"/>
                  </a:ext>
                </a:extLst>
              </p14:cNvPr>
              <p14:cNvContentPartPr/>
              <p14:nvPr/>
            </p14:nvContentPartPr>
            <p14:xfrm>
              <a:off x="6338229" y="2548741"/>
              <a:ext cx="4848120" cy="63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58A974F-3AE4-E1CE-D91A-C9C4A648EA9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84229" y="2440741"/>
                <a:ext cx="495576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8646E5-70C9-B9C4-19D8-76DAD401D815}"/>
                  </a:ext>
                </a:extLst>
              </p14:cNvPr>
              <p14:cNvContentPartPr/>
              <p14:nvPr/>
            </p14:nvContentPartPr>
            <p14:xfrm>
              <a:off x="6162549" y="4158301"/>
              <a:ext cx="2749680" cy="25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8646E5-70C9-B9C4-19D8-76DAD401D81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108549" y="4050661"/>
                <a:ext cx="2857320" cy="24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839C9736-CA55-6169-A1B2-A044DB468BD9}"/>
                  </a:ext>
                </a:extLst>
              </p14:cNvPr>
              <p14:cNvContentPartPr/>
              <p14:nvPr/>
            </p14:nvContentPartPr>
            <p14:xfrm>
              <a:off x="2680269" y="1622101"/>
              <a:ext cx="1472400" cy="126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839C9736-CA55-6169-A1B2-A044DB468BD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26269" y="1514101"/>
                <a:ext cx="1580040" cy="2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41D00FB-21A2-24F7-6924-E645361A9047}"/>
                  </a:ext>
                </a:extLst>
              </p14:cNvPr>
              <p14:cNvContentPartPr/>
              <p14:nvPr/>
            </p14:nvContentPartPr>
            <p14:xfrm>
              <a:off x="488229" y="2016301"/>
              <a:ext cx="5043240" cy="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41D00FB-21A2-24F7-6924-E645361A904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34229" y="1800301"/>
                <a:ext cx="515088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6F846DC-5F06-2649-19A5-8A2E4828BE4D}"/>
                  </a:ext>
                </a:extLst>
              </p14:cNvPr>
              <p14:cNvContentPartPr/>
              <p14:nvPr/>
            </p14:nvContentPartPr>
            <p14:xfrm>
              <a:off x="482109" y="2472061"/>
              <a:ext cx="3872520" cy="1033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6F846DC-5F06-2649-19A5-8A2E4828BE4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28109" y="2364061"/>
                <a:ext cx="3980160" cy="3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748F481-EDF9-AA37-F087-18DF159E1A20}"/>
                  </a:ext>
                </a:extLst>
              </p14:cNvPr>
              <p14:cNvContentPartPr/>
              <p14:nvPr/>
            </p14:nvContentPartPr>
            <p14:xfrm>
              <a:off x="2016069" y="3901621"/>
              <a:ext cx="871200" cy="19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748F481-EDF9-AA37-F087-18DF159E1A2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962429" y="3793621"/>
                <a:ext cx="97884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D4F6076-8295-DCFE-7CBE-972ADDA20977}"/>
                  </a:ext>
                </a:extLst>
              </p14:cNvPr>
              <p14:cNvContentPartPr/>
              <p14:nvPr/>
            </p14:nvContentPartPr>
            <p14:xfrm>
              <a:off x="362949" y="4120861"/>
              <a:ext cx="4221720" cy="630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D4F6076-8295-DCFE-7CBE-972ADDA20977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08949" y="4012861"/>
                <a:ext cx="4329360" cy="278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90688f70a_0_37"/>
          <p:cNvSpPr txBox="1">
            <a:spLocks noGrp="1"/>
          </p:cNvSpPr>
          <p:nvPr>
            <p:ph type="title"/>
          </p:nvPr>
        </p:nvSpPr>
        <p:spPr>
          <a:xfrm>
            <a:off x="452394" y="155968"/>
            <a:ext cx="112872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ewsreader Light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Treatment 2: Nudges to induce learner agency with AI</a:t>
            </a:r>
            <a:endParaRPr dirty="0"/>
          </a:p>
        </p:txBody>
      </p:sp>
      <p:cxnSp>
        <p:nvCxnSpPr>
          <p:cNvPr id="261" name="Google Shape;261;g3e90688f70a_0_37"/>
          <p:cNvCxnSpPr/>
          <p:nvPr/>
        </p:nvCxnSpPr>
        <p:spPr>
          <a:xfrm>
            <a:off x="246825" y="1273082"/>
            <a:ext cx="11473200" cy="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" name="Google Shape;262;g3e90688f70a_0_37"/>
          <p:cNvCxnSpPr/>
          <p:nvPr/>
        </p:nvCxnSpPr>
        <p:spPr>
          <a:xfrm>
            <a:off x="5832545" y="1303630"/>
            <a:ext cx="13800" cy="45585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g3e90688f70a_0_37"/>
          <p:cNvSpPr txBox="1"/>
          <p:nvPr/>
        </p:nvSpPr>
        <p:spPr>
          <a:xfrm>
            <a:off x="1571238" y="5540009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Non-agency group</a:t>
            </a:r>
            <a:endParaRPr sz="1500" dirty="0">
              <a:solidFill>
                <a:schemeClr val="accent1"/>
              </a:solidFill>
            </a:endParaRPr>
          </a:p>
        </p:txBody>
      </p:sp>
      <p:sp>
        <p:nvSpPr>
          <p:cNvPr id="264" name="Google Shape;264;g3e90688f70a_0_37"/>
          <p:cNvSpPr txBox="1"/>
          <p:nvPr/>
        </p:nvSpPr>
        <p:spPr>
          <a:xfrm>
            <a:off x="7363375" y="55400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Agency group</a:t>
            </a:r>
            <a:endParaRPr sz="1500" dirty="0">
              <a:solidFill>
                <a:schemeClr val="accent1"/>
              </a:solidFill>
            </a:endParaRPr>
          </a:p>
        </p:txBody>
      </p:sp>
      <p:pic>
        <p:nvPicPr>
          <p:cNvPr id="265" name="Google Shape;265;g3e90688f70a_0_37" title="Screenshot 2026-05-01 at 2.12.21 AM.png"/>
          <p:cNvPicPr preferRelativeResize="0"/>
          <p:nvPr/>
        </p:nvPicPr>
        <p:blipFill rotWithShape="1">
          <a:blip r:embed="rId3">
            <a:alphaModFix/>
          </a:blip>
          <a:srcRect t="820" b="12831"/>
          <a:stretch/>
        </p:blipFill>
        <p:spPr>
          <a:xfrm>
            <a:off x="6704975" y="1397137"/>
            <a:ext cx="4316801" cy="238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e90688f70a_0_37" title="Screenshot 2026-05-01 at 2.12.38 AM.png"/>
          <p:cNvPicPr preferRelativeResize="0"/>
          <p:nvPr/>
        </p:nvPicPr>
        <p:blipFill rotWithShape="1">
          <a:blip r:embed="rId4">
            <a:alphaModFix/>
          </a:blip>
          <a:srcRect r="1078" b="71622"/>
          <a:stretch/>
        </p:blipFill>
        <p:spPr>
          <a:xfrm>
            <a:off x="6933075" y="3885110"/>
            <a:ext cx="4088700" cy="169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e90688f70a_0_37" title="Screenshot 2026-05-01 at 2.17.13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913" y="3784100"/>
            <a:ext cx="4476674" cy="16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3e90688f70a_0_37" title="Screenshot 2026-05-01 at 2.16.58 AM.png"/>
          <p:cNvPicPr preferRelativeResize="0"/>
          <p:nvPr/>
        </p:nvPicPr>
        <p:blipFill rotWithShape="1">
          <a:blip r:embed="rId6">
            <a:alphaModFix/>
          </a:blip>
          <a:srcRect l="2210" t="2890" b="21444"/>
          <a:stretch/>
        </p:blipFill>
        <p:spPr>
          <a:xfrm>
            <a:off x="594925" y="1741600"/>
            <a:ext cx="4952649" cy="16980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FFB44D0-2581-495A-59FA-01573BF8062B}"/>
                  </a:ext>
                </a:extLst>
              </p14:cNvPr>
              <p14:cNvContentPartPr/>
              <p14:nvPr/>
            </p14:nvContentPartPr>
            <p14:xfrm>
              <a:off x="6851589" y="2261821"/>
              <a:ext cx="3730320" cy="81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FFB44D0-2581-495A-59FA-01573BF8062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97589" y="2153821"/>
                <a:ext cx="383796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9529958-11CB-F5FC-841B-2F94F4CA0158}"/>
                  </a:ext>
                </a:extLst>
              </p14:cNvPr>
              <p14:cNvContentPartPr/>
              <p14:nvPr/>
            </p14:nvContentPartPr>
            <p14:xfrm>
              <a:off x="6857709" y="2510941"/>
              <a:ext cx="1766520" cy="18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9529958-11CB-F5FC-841B-2F94F4CA015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03709" y="2403301"/>
                <a:ext cx="187416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EE23594-795C-8BE6-2C84-B40B1F2BCC01}"/>
                  </a:ext>
                </a:extLst>
              </p14:cNvPr>
              <p14:cNvContentPartPr/>
              <p14:nvPr/>
            </p14:nvContentPartPr>
            <p14:xfrm>
              <a:off x="6851589" y="2674021"/>
              <a:ext cx="2019960" cy="55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EE23594-795C-8BE6-2C84-B40B1F2BCC0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97589" y="2566021"/>
                <a:ext cx="212760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F9ECC42-2ED0-0A34-830A-0495AAFFF470}"/>
                  </a:ext>
                </a:extLst>
              </p14:cNvPr>
              <p14:cNvContentPartPr/>
              <p14:nvPr/>
            </p14:nvContentPartPr>
            <p14:xfrm>
              <a:off x="6895509" y="2868061"/>
              <a:ext cx="2204640" cy="51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F9ECC42-2ED0-0A34-830A-0495AAFFF47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41509" y="2760421"/>
                <a:ext cx="231228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143B79D-7181-2160-72E5-F5F6AFD28E1F}"/>
                  </a:ext>
                </a:extLst>
              </p14:cNvPr>
              <p14:cNvContentPartPr/>
              <p14:nvPr/>
            </p14:nvContentPartPr>
            <p14:xfrm>
              <a:off x="7415349" y="4196101"/>
              <a:ext cx="3115800" cy="64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143B79D-7181-2160-72E5-F5F6AFD28E1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361349" y="4088461"/>
                <a:ext cx="322344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BAE885F-0D8C-D90D-9170-10E2FFA7FAC2}"/>
                  </a:ext>
                </a:extLst>
              </p14:cNvPr>
              <p14:cNvContentPartPr/>
              <p14:nvPr/>
            </p14:nvContentPartPr>
            <p14:xfrm>
              <a:off x="7102149" y="4903501"/>
              <a:ext cx="2848320" cy="89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BAE885F-0D8C-D90D-9170-10E2FFA7FAC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048149" y="4795861"/>
                <a:ext cx="295596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A384742-0186-5477-0773-85E187CBCAE7}"/>
                  </a:ext>
                </a:extLst>
              </p14:cNvPr>
              <p14:cNvContentPartPr/>
              <p14:nvPr/>
            </p14:nvContentPartPr>
            <p14:xfrm>
              <a:off x="7102149" y="5135341"/>
              <a:ext cx="807840" cy="25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A384742-0186-5477-0773-85E187CBCAE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048149" y="5027341"/>
                <a:ext cx="91548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539820C-85EE-56A0-84A1-F6C4AEFC7E11}"/>
                  </a:ext>
                </a:extLst>
              </p14:cNvPr>
              <p14:cNvContentPartPr/>
              <p14:nvPr/>
            </p14:nvContentPartPr>
            <p14:xfrm>
              <a:off x="9594429" y="4747261"/>
              <a:ext cx="696600" cy="38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539820C-85EE-56A0-84A1-F6C4AEFC7E1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540789" y="4639261"/>
                <a:ext cx="804240" cy="253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" name="Google Shape;287;g3e1bd3fa9a4_0_0"/>
          <p:cNvGraphicFramePr/>
          <p:nvPr/>
        </p:nvGraphicFramePr>
        <p:xfrm>
          <a:off x="658725" y="882338"/>
          <a:ext cx="10721550" cy="47596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</a:rPr>
                        <a:t>Category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405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</a:rPr>
                        <a:t>Group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405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</a:rPr>
                        <a:t>Definition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405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</a:rPr>
                        <a:t>Agency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E40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Question outsourcing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Question-based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pastes the assignment question and asks the AI to generate an answer with no independent thinking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C0392B"/>
                          </a:solidFill>
                        </a:rPr>
                        <a:t>Low</a:t>
                      </a:r>
                      <a:endParaRPr sz="1000" b="1">
                        <a:solidFill>
                          <a:srgbClr val="C0392B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Targeted inquiry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Question-based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pastes the assignment question alongside a specific conceptual sub-question reflecting their own thinking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1A7A1A"/>
                          </a:solidFill>
                        </a:rPr>
                        <a:t>High</a:t>
                      </a:r>
                      <a:endParaRPr sz="1000" b="1">
                        <a:solidFill>
                          <a:srgbClr val="1A7A1A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Conceptual inquiry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Question-based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asks a conceptual question from their own thinking, without pasting the assignment question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1A7A1A"/>
                          </a:solidFill>
                        </a:rPr>
                        <a:t>High</a:t>
                      </a:r>
                      <a:endParaRPr sz="1000" b="1">
                        <a:solidFill>
                          <a:srgbClr val="1A7A1A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Surface refinement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Draft-based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Student provides a draft and asks AI to improve grammar, fluency, or formatting only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8A6D00"/>
                          </a:solidFill>
                        </a:rPr>
                        <a:t>Neutral</a:t>
                      </a:r>
                      <a:endParaRPr sz="1000" b="1">
                        <a:solidFill>
                          <a:srgbClr val="8A6D00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Ideational outsourcing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Draft-based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provides a draft and asks AI to improve the ideas or argument without specific direction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C0392B"/>
                          </a:solidFill>
                        </a:rPr>
                        <a:t>Low</a:t>
                      </a:r>
                      <a:endParaRPr sz="1000" b="1">
                        <a:solidFill>
                          <a:srgbClr val="C0392B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Feedback-seeking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Draft-based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provides a draft and asks AI for evaluative feedback or opinion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8A6D00"/>
                          </a:solidFill>
                        </a:rPr>
                        <a:t>Neutral → HIgh</a:t>
                      </a:r>
                      <a:endParaRPr sz="1000" b="1">
                        <a:solidFill>
                          <a:srgbClr val="8A6D00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Targeted draft refinement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Draft-based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provides a draft and asks AI to address a specific weakness they identified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1A7A1A"/>
                          </a:solidFill>
                        </a:rPr>
                        <a:t>High</a:t>
                      </a:r>
                      <a:endParaRPr sz="1000" b="1">
                        <a:solidFill>
                          <a:srgbClr val="1A7A1A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Iterative refinement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Follow-up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Follow-up that builds on or redirects a prior AI response by adding new direction or thinking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1A7A1A"/>
                          </a:solidFill>
                        </a:rPr>
                        <a:t>High</a:t>
                      </a:r>
                      <a:endParaRPr sz="1000" b="1">
                        <a:solidFill>
                          <a:srgbClr val="1A7A1A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Clarification/re-asking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Follow-up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Follow-up that rephrases or repeats the prior request without adding new thinking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8A6D00"/>
                          </a:solidFill>
                        </a:rPr>
                        <a:t>Neutral</a:t>
                      </a:r>
                      <a:endParaRPr sz="1000" b="1">
                        <a:solidFill>
                          <a:srgbClr val="8A6D00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Verification-seeking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Follow-up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</a:rPr>
                        <a:t>Student critically examines an AI response by checking accuracy or requesting sources</a:t>
                      </a:r>
                      <a:endParaRPr sz="1000" dirty="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1A7A1A"/>
                          </a:solidFill>
                        </a:rPr>
                        <a:t>High</a:t>
                      </a:r>
                      <a:endParaRPr sz="1000" b="1">
                        <a:solidFill>
                          <a:srgbClr val="1A7A1A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A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2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222222"/>
                          </a:solidFill>
                        </a:rPr>
                        <a:t>Non-related/repeated</a:t>
                      </a:r>
                      <a:endParaRPr sz="1000" b="1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Other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222222"/>
                          </a:solidFill>
                        </a:rPr>
                        <a:t>Prompts unrelated to the task or resulting from confusion about the chatbot</a:t>
                      </a:r>
                      <a:endParaRPr sz="1000">
                        <a:solidFill>
                          <a:srgbClr val="222222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rgbClr val="8A6D00"/>
                          </a:solidFill>
                        </a:rPr>
                        <a:t>Neutral</a:t>
                      </a:r>
                      <a:endParaRPr sz="1000" b="1" dirty="0">
                        <a:solidFill>
                          <a:srgbClr val="8A6D00"/>
                        </a:solidFill>
                      </a:endParaRPr>
                    </a:p>
                  </a:txBody>
                  <a:tcPr marL="88900" marR="88900" marT="63500" marB="63500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438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90688f70a_0_60"/>
          <p:cNvSpPr txBox="1">
            <a:spLocks noGrp="1"/>
          </p:cNvSpPr>
          <p:nvPr>
            <p:ph type="title"/>
          </p:nvPr>
        </p:nvSpPr>
        <p:spPr>
          <a:xfrm>
            <a:off x="293624" y="90902"/>
            <a:ext cx="11287200" cy="1016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/>
          </a:p>
        </p:txBody>
      </p:sp>
      <p:pic>
        <p:nvPicPr>
          <p:cNvPr id="282" name="Google Shape;282;g3e90688f70a_0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325" y="1107000"/>
            <a:ext cx="8971287" cy="5126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2908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BACEDD-CDA1-FDD1-55E0-6E09FA903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7571151" cy="5029200"/>
          </a:xfrm>
        </p:spPr>
        <p:txBody>
          <a:bodyPr/>
          <a:lstStyle/>
          <a:p>
            <a:r>
              <a:rPr lang="en-US" dirty="0"/>
              <a:t>Every instructor has a different approach to AI in the classroom — from banning it, to embracing it, to barely addressing it at all.</a:t>
            </a:r>
          </a:p>
          <a:p>
            <a:r>
              <a:rPr lang="en-US" dirty="0"/>
              <a:t>“I’d better not to risk anything by not using AI at all. Besides, I will learn more if I struggle through it myself.”</a:t>
            </a:r>
          </a:p>
          <a:p>
            <a:pPr marL="228600" indent="0" algn="ctr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3D7466-ED6B-1530-8213-65EDFA9D9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it the right approach? </a:t>
            </a:r>
          </a:p>
        </p:txBody>
      </p:sp>
      <p:pic>
        <p:nvPicPr>
          <p:cNvPr id="6" name="Picture 5" descr="No AI for learning&#10;&#10;AI-generated content may be incorrect.">
            <a:extLst>
              <a:ext uri="{FF2B5EF4-FFF2-40B4-BE49-F238E27FC236}">
                <a16:creationId xmlns:a16="http://schemas.microsoft.com/office/drawing/2014/main" id="{5CFA5A26-2613-B048-109B-6CDEC6B88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074" y="589209"/>
            <a:ext cx="3429000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D72DDC-3C21-94D5-8740-EAEC03410B97}"/>
              </a:ext>
            </a:extLst>
          </p:cNvPr>
          <p:cNvSpPr txBox="1"/>
          <p:nvPr/>
        </p:nvSpPr>
        <p:spPr>
          <a:xfrm>
            <a:off x="1189322" y="3895826"/>
            <a:ext cx="6097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ctr">
              <a:buNone/>
            </a:pPr>
            <a:r>
              <a:rPr lang="en-US" sz="2400" dirty="0"/>
              <a:t>Is it the right approach?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B97F3-72D5-1015-79EA-2325702058C2}"/>
              </a:ext>
            </a:extLst>
          </p:cNvPr>
          <p:cNvSpPr txBox="1"/>
          <p:nvPr/>
        </p:nvSpPr>
        <p:spPr>
          <a:xfrm>
            <a:off x="551329" y="4769137"/>
            <a:ext cx="8792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/>
            <a:r>
              <a:rPr lang="en-US" sz="2000" i="1" dirty="0">
                <a:latin typeface="+mn-lt"/>
              </a:rPr>
              <a:t>The same tool could have been a productive learning partner. </a:t>
            </a:r>
          </a:p>
          <a:p>
            <a:pPr marL="228600" indent="0"/>
            <a:r>
              <a:rPr lang="en-US" sz="2000" i="1" dirty="0">
                <a:latin typeface="+mn-lt"/>
              </a:rPr>
              <a:t>The job market demands savviness with AI. 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415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CC51D0-17BF-02B4-59FE-18F7FADEE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87" y="1381226"/>
            <a:ext cx="11287225" cy="5029200"/>
          </a:xfrm>
        </p:spPr>
        <p:txBody>
          <a:bodyPr/>
          <a:lstStyle/>
          <a:p>
            <a:r>
              <a:rPr lang="en-US" b="1" dirty="0"/>
              <a:t>Ban or Restrict</a:t>
            </a:r>
            <a:r>
              <a:rPr lang="en-US" dirty="0"/>
              <a:t> AI for Certain Assignments (Still common)</a:t>
            </a:r>
          </a:p>
          <a:p>
            <a:r>
              <a:rPr lang="en-US" b="1" dirty="0"/>
              <a:t>AI-Transparent</a:t>
            </a:r>
            <a:r>
              <a:rPr lang="en-US" dirty="0"/>
              <a:t> Assignments (fast growing)</a:t>
            </a:r>
          </a:p>
          <a:p>
            <a:pPr lvl="1"/>
            <a:r>
              <a:rPr lang="en-US" dirty="0"/>
              <a:t>Disclosure AI, document AI prompts, Reflect on AI usage/outputs</a:t>
            </a:r>
          </a:p>
          <a:p>
            <a:r>
              <a:rPr lang="en-US" b="1" dirty="0"/>
              <a:t>AI-proof</a:t>
            </a:r>
            <a:r>
              <a:rPr lang="en-US" dirty="0"/>
              <a:t> assignment  </a:t>
            </a:r>
          </a:p>
          <a:p>
            <a:pPr lvl="1"/>
            <a:r>
              <a:rPr lang="en-US" dirty="0"/>
              <a:t>but “There’s no AI-proof anything”</a:t>
            </a:r>
          </a:p>
          <a:p>
            <a:r>
              <a:rPr lang="en-US" dirty="0"/>
              <a:t>Shift Toward </a:t>
            </a:r>
            <a:r>
              <a:rPr lang="en-US" b="1" dirty="0"/>
              <a:t>In-Class / Oral / Process-Based Assessment</a:t>
            </a:r>
          </a:p>
          <a:p>
            <a:r>
              <a:rPr lang="en-US" dirty="0"/>
              <a:t>Redesign assignments to explicitly incorporate “</a:t>
            </a:r>
            <a:r>
              <a:rPr lang="en-US" b="1" dirty="0"/>
              <a:t>AI as a Tool</a:t>
            </a:r>
            <a:r>
              <a:rPr lang="en-US" dirty="0"/>
              <a:t>”.</a:t>
            </a:r>
          </a:p>
          <a:p>
            <a:pPr lvl="1"/>
            <a:r>
              <a:rPr lang="en-US" dirty="0"/>
              <a:t>Require use of AI, e.g., for brainstorming, critique,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AI literacy becomes part of the goal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CE59D1-A407-8F5B-907C-A02CB1ACC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/>
          <a:lstStyle/>
          <a:p>
            <a:r>
              <a:rPr lang="en-US" dirty="0"/>
              <a:t>How are instructors coping?</a:t>
            </a:r>
          </a:p>
        </p:txBody>
      </p:sp>
    </p:spTree>
    <p:extLst>
      <p:ext uri="{BB962C8B-B14F-4D97-AF65-F5344CB8AC3E}">
        <p14:creationId xmlns:p14="http://schemas.microsoft.com/office/powerpoint/2010/main" val="403805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6D19A-8F45-43A6-9749-82F761794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7A0019"/>
                </a:solidFill>
                <a:latin typeface="+mn-lt"/>
              </a:rPr>
              <a:t>AI Co-learning</a:t>
            </a:r>
          </a:p>
          <a:p>
            <a:endParaRPr lang="en-US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ED2C7C-7102-67D6-F362-16003B63D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proposal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C022320-B5FE-4F53-F9A0-BDAE4AA1FC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4108124"/>
              </p:ext>
            </p:extLst>
          </p:nvPr>
        </p:nvGraphicFramePr>
        <p:xfrm>
          <a:off x="1908616" y="2073702"/>
          <a:ext cx="8128000" cy="4185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306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7A0019"/>
                </a:solidFill>
                <a:latin typeface="+mj-lt"/>
              </a:rPr>
              <a:t>AI Co-Learning: </a:t>
            </a:r>
            <a:r>
              <a:rPr lang="en-US" dirty="0">
                <a:latin typeface="+mj-lt"/>
              </a:rPr>
              <a:t>an integrated, pedagogically designed environment where: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AI acts as a </a:t>
            </a:r>
            <a:r>
              <a:rPr lang="en-US" b="1" dirty="0">
                <a:latin typeface="+mj-lt"/>
              </a:rPr>
              <a:t>constrained thinking partner</a:t>
            </a:r>
            <a:r>
              <a:rPr lang="en-US" dirty="0">
                <a:latin typeface="+mj-lt"/>
              </a:rPr>
              <a:t> — not a replacement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Students own the core cognitive work — structurally, not just by policy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Deployed as an </a:t>
            </a:r>
            <a:r>
              <a:rPr lang="en-US" b="1" dirty="0">
                <a:latin typeface="+mj-lt"/>
              </a:rPr>
              <a:t>LMS-integrated assignment</a:t>
            </a:r>
            <a:r>
              <a:rPr lang="en-US" dirty="0">
                <a:latin typeface="+mj-lt"/>
              </a:rPr>
              <a:t> tool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AI Co-Learning?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106B16E-6FF9-F8BE-B386-5C40F613E5D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7A0019"/>
                </a:solidFill>
                <a:latin typeface="+mj-lt"/>
              </a:rPr>
              <a:t>“Co-learning” </a:t>
            </a:r>
            <a:r>
              <a:rPr lang="en-US" dirty="0">
                <a:latin typeface="+mj-lt"/>
              </a:rPr>
              <a:t>as in “co-work” (Claude) and “co-intelligence” (Ethan Mollick)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shared pace</a:t>
            </a:r>
            <a:r>
              <a:rPr lang="en-US" dirty="0">
                <a:latin typeface="+mj-lt"/>
              </a:rPr>
              <a:t>: AI and humans share a learning space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learning-focused: </a:t>
            </a:r>
            <a:r>
              <a:rPr lang="en-US" dirty="0">
                <a:latin typeface="+mj-lt"/>
              </a:rPr>
              <a:t>designed to preserve and enhance human learning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</a:rPr>
              <a:t>human-centered</a:t>
            </a:r>
            <a:r>
              <a:rPr lang="en-US" dirty="0">
                <a:latin typeface="+mj-lt"/>
              </a:rPr>
              <a:t>: Human owns </a:t>
            </a:r>
            <a:r>
              <a:rPr lang="en-US" i="1" dirty="0">
                <a:latin typeface="+mj-lt"/>
              </a:rPr>
              <a:t>key</a:t>
            </a:r>
            <a:r>
              <a:rPr lang="en-US" dirty="0">
                <a:latin typeface="+mj-lt"/>
              </a:rPr>
              <a:t> cognitive work.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53BD88-0E5E-D751-48A0-D0B5C709F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648" y="1327729"/>
            <a:ext cx="11287125" cy="5029200"/>
          </a:xfrm>
        </p:spPr>
        <p:txBody>
          <a:bodyPr/>
          <a:lstStyle/>
          <a:p>
            <a:r>
              <a:rPr lang="en-US" dirty="0"/>
              <a:t>Research-guided, iterative design with field deployment (via SmartPAL)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C0F334-A6CC-B6A5-83F0-54638BFC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86" y="365127"/>
            <a:ext cx="11287225" cy="1016099"/>
          </a:xfrm>
        </p:spPr>
        <p:txBody>
          <a:bodyPr/>
          <a:lstStyle/>
          <a:p>
            <a:r>
              <a:rPr lang="en-US" dirty="0"/>
              <a:t>Road to AI Co-learning</a:t>
            </a:r>
          </a:p>
        </p:txBody>
      </p:sp>
      <p:pic>
        <p:nvPicPr>
          <p:cNvPr id="9" name="Picture 8" descr="The image illustrates a diagram with three labeled studies: Study 1 focuses on the pros and cons of AI assistance; Study 2 explores desirable human behaviors and their enhancement; Study 3, set for Fall 2026, aims to optimize learning in a co-learning environment with AI.&#10;&#10;AI-generated content may be incorrect.">
            <a:extLst>
              <a:ext uri="{FF2B5EF4-FFF2-40B4-BE49-F238E27FC236}">
                <a16:creationId xmlns:a16="http://schemas.microsoft.com/office/drawing/2014/main" id="{8ECC9916-A020-4101-96EE-2E647152C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389" y="2095570"/>
            <a:ext cx="10038222" cy="4050592"/>
          </a:xfrm>
          <a:prstGeom prst="rect">
            <a:avLst/>
          </a:prstGeom>
        </p:spPr>
      </p:pic>
      <p:sp>
        <p:nvSpPr>
          <p:cNvPr id="10" name="Star: 4 Points 9">
            <a:extLst>
              <a:ext uri="{FF2B5EF4-FFF2-40B4-BE49-F238E27FC236}">
                <a16:creationId xmlns:a16="http://schemas.microsoft.com/office/drawing/2014/main" id="{25A57013-6ABC-3C0E-BFB4-6C67FAC949B2}"/>
              </a:ext>
            </a:extLst>
          </p:cNvPr>
          <p:cNvSpPr/>
          <p:nvPr/>
        </p:nvSpPr>
        <p:spPr>
          <a:xfrm>
            <a:off x="4617570" y="4290848"/>
            <a:ext cx="327048" cy="373585"/>
          </a:xfrm>
          <a:prstGeom prst="star4">
            <a:avLst>
              <a:gd name="adj" fmla="val 17860"/>
            </a:avLst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51B313-8370-631D-E356-6EAA7A1EEC3B}"/>
              </a:ext>
            </a:extLst>
          </p:cNvPr>
          <p:cNvSpPr txBox="1"/>
          <p:nvPr/>
        </p:nvSpPr>
        <p:spPr>
          <a:xfrm>
            <a:off x="4491224" y="2502529"/>
            <a:ext cx="453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4FF280-8531-05C3-93F3-46274569AF43}"/>
              </a:ext>
            </a:extLst>
          </p:cNvPr>
          <p:cNvSpPr txBox="1"/>
          <p:nvPr/>
        </p:nvSpPr>
        <p:spPr>
          <a:xfrm>
            <a:off x="2179100" y="3896017"/>
            <a:ext cx="2601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Li, Liu, &amp; Teng, Working paper</a:t>
            </a:r>
          </a:p>
        </p:txBody>
      </p:sp>
      <p:pic>
        <p:nvPicPr>
          <p:cNvPr id="6" name="Picture 5" descr="A black QR code depicting a QR code.&#10;&#10;AI-generated content may be incorrect.">
            <a:extLst>
              <a:ext uri="{FF2B5EF4-FFF2-40B4-BE49-F238E27FC236}">
                <a16:creationId xmlns:a16="http://schemas.microsoft.com/office/drawing/2014/main" id="{9B859F50-C1B7-EC74-28DA-6654F01FA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13" y="2622424"/>
            <a:ext cx="1273593" cy="127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91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1118F-F6BD-619A-AF18-B2E713512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1852613"/>
            <a:ext cx="5595937" cy="3070225"/>
          </a:xfrm>
        </p:spPr>
        <p:txBody>
          <a:bodyPr>
            <a:normAutofit/>
          </a:bodyPr>
          <a:lstStyle/>
          <a:p>
            <a:r>
              <a:rPr lang="en-US" dirty="0"/>
              <a:t>Study 2: Preserving Learning under AI Assistance</a:t>
            </a:r>
            <a:br>
              <a:rPr lang="en-US" sz="3100" b="1" dirty="0"/>
            </a:b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DD61BE-50F1-99B9-CD8E-D41774CE4AC9}"/>
              </a:ext>
            </a:extLst>
          </p:cNvPr>
          <p:cNvSpPr txBox="1"/>
          <p:nvPr/>
        </p:nvSpPr>
        <p:spPr>
          <a:xfrm>
            <a:off x="500063" y="4245813"/>
            <a:ext cx="538650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7A0019"/>
                </a:solidFill>
              </a:rPr>
              <a:t>joint work with </a:t>
            </a:r>
            <a:br>
              <a:rPr lang="en-US" sz="1400" dirty="0">
                <a:solidFill>
                  <a:srgbClr val="7A0019"/>
                </a:solidFill>
              </a:rPr>
            </a:br>
            <a:r>
              <a:rPr lang="en-US" sz="2000" b="1" dirty="0">
                <a:solidFill>
                  <a:srgbClr val="7A0019"/>
                </a:solidFill>
              </a:rPr>
              <a:t>Andy (Tao) Li | Azel </a:t>
            </a:r>
            <a:r>
              <a:rPr lang="en-US" sz="2000" b="1" dirty="0" err="1">
                <a:solidFill>
                  <a:srgbClr val="7A0019"/>
                </a:solidFill>
              </a:rPr>
              <a:t>Shokparova</a:t>
            </a:r>
            <a:r>
              <a:rPr lang="en-US" sz="2000" b="1" dirty="0">
                <a:solidFill>
                  <a:srgbClr val="7A0019"/>
                </a:solidFill>
              </a:rPr>
              <a:t> | Teng Ye</a:t>
            </a:r>
            <a:endParaRPr lang="en-US" dirty="0">
              <a:solidFill>
                <a:srgbClr val="7A001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b="1" dirty="0">
                <a:sym typeface="Times New Roman"/>
              </a:rPr>
              <a:t>How can we train learners to make the best use of AI for learning?</a:t>
            </a:r>
          </a:p>
          <a:p>
            <a:pPr lvl="0"/>
            <a:r>
              <a:rPr lang="en-US" dirty="0">
                <a:sym typeface="Times New Roman"/>
              </a:rPr>
              <a:t>Literature is still very underdeveloped</a:t>
            </a:r>
          </a:p>
          <a:p>
            <a:pPr lvl="1"/>
            <a:r>
              <a:rPr lang="en-US" b="1" dirty="0">
                <a:sym typeface="Times New Roman"/>
              </a:rPr>
              <a:t>AI literacy frameworks</a:t>
            </a:r>
            <a:r>
              <a:rPr lang="en-US" dirty="0">
                <a:sym typeface="Times New Roman"/>
              </a:rPr>
              <a:t>:17 core competencies including “</a:t>
            </a:r>
            <a:r>
              <a:rPr lang="en-US" b="1" dirty="0">
                <a:sym typeface="Times New Roman"/>
              </a:rPr>
              <a:t>recognize AI limitations</a:t>
            </a:r>
            <a:r>
              <a:rPr lang="en-US" dirty="0">
                <a:sym typeface="Times New Roman"/>
              </a:rPr>
              <a:t>” and “</a:t>
            </a:r>
            <a:r>
              <a:rPr lang="en-US" b="1" dirty="0">
                <a:sym typeface="Times New Roman"/>
              </a:rPr>
              <a:t>critically evaluate AI outputs</a:t>
            </a:r>
            <a:r>
              <a:rPr lang="en-US" dirty="0">
                <a:sym typeface="Times New Roman"/>
              </a:rPr>
              <a:t>” (Long &amp; </a:t>
            </a:r>
            <a:r>
              <a:rPr lang="en-US" dirty="0" err="1">
                <a:sym typeface="Times New Roman"/>
              </a:rPr>
              <a:t>Magerko</a:t>
            </a:r>
            <a:r>
              <a:rPr lang="en-US" dirty="0">
                <a:sym typeface="Times New Roman"/>
              </a:rPr>
              <a:t>, 2020; Ng et al., 2021)</a:t>
            </a:r>
            <a:endParaRPr lang="en-US" dirty="0"/>
          </a:p>
          <a:p>
            <a:pPr lvl="1"/>
            <a:r>
              <a:rPr lang="en-US" b="1" dirty="0">
                <a:sym typeface="Times New Roman"/>
              </a:rPr>
              <a:t>Generative AI literacy</a:t>
            </a:r>
            <a:r>
              <a:rPr lang="en-US" dirty="0">
                <a:sym typeface="Times New Roman"/>
              </a:rPr>
              <a:t>: extended frameworks addressing </a:t>
            </a:r>
            <a:r>
              <a:rPr lang="en-US" b="1" dirty="0">
                <a:sym typeface="Times New Roman"/>
              </a:rPr>
              <a:t>hallucination</a:t>
            </a:r>
            <a:r>
              <a:rPr lang="en-US" dirty="0">
                <a:sym typeface="Times New Roman"/>
              </a:rPr>
              <a:t>, </a:t>
            </a:r>
            <a:r>
              <a:rPr lang="en-US" b="1" dirty="0">
                <a:sym typeface="Times New Roman"/>
              </a:rPr>
              <a:t>context limits</a:t>
            </a:r>
            <a:r>
              <a:rPr lang="en-US" dirty="0">
                <a:sym typeface="Times New Roman"/>
              </a:rPr>
              <a:t>, </a:t>
            </a:r>
            <a:r>
              <a:rPr lang="en-US" b="1" dirty="0">
                <a:sym typeface="Times New Roman"/>
              </a:rPr>
              <a:t>prompting strategies</a:t>
            </a:r>
            <a:r>
              <a:rPr lang="en-US" dirty="0">
                <a:sym typeface="Times New Roman"/>
              </a:rPr>
              <a:t> (Zhang &amp; </a:t>
            </a:r>
            <a:r>
              <a:rPr lang="en-US" dirty="0" err="1">
                <a:sym typeface="Times New Roman"/>
              </a:rPr>
              <a:t>Magerko</a:t>
            </a:r>
            <a:r>
              <a:rPr lang="en-US" dirty="0">
                <a:sym typeface="Times New Roman"/>
              </a:rPr>
              <a:t>, 2024; </a:t>
            </a:r>
            <a:r>
              <a:rPr lang="en-US" dirty="0" err="1">
                <a:sym typeface="Times New Roman"/>
              </a:rPr>
              <a:t>Annapureddy</a:t>
            </a:r>
            <a:r>
              <a:rPr lang="en-US" dirty="0">
                <a:sym typeface="Times New Roman"/>
              </a:rPr>
              <a:t> et al., 2024)</a:t>
            </a:r>
            <a:endParaRPr lang="en-US" dirty="0"/>
          </a:p>
          <a:p>
            <a:pPr lvl="1"/>
            <a:r>
              <a:rPr lang="en-US" b="1" dirty="0">
                <a:sym typeface="Times New Roman"/>
              </a:rPr>
              <a:t>Limitation</a:t>
            </a:r>
            <a:r>
              <a:rPr lang="en-US" dirty="0">
                <a:sym typeface="Times New Roman"/>
              </a:rPr>
              <a:t>: </a:t>
            </a:r>
          </a:p>
          <a:p>
            <a:pPr lvl="2"/>
            <a:r>
              <a:rPr lang="en-US" dirty="0">
                <a:sym typeface="Times New Roman"/>
              </a:rPr>
              <a:t>Lack causal evidence connecting these frameworks to </a:t>
            </a:r>
            <a:r>
              <a:rPr lang="en-US" b="1" dirty="0">
                <a:sym typeface="Times New Roman"/>
              </a:rPr>
              <a:t>learning outcomes</a:t>
            </a:r>
            <a:endParaRPr lang="en-US" b="1" dirty="0"/>
          </a:p>
          <a:p>
            <a:pPr lvl="2"/>
            <a:r>
              <a:rPr lang="en-US" dirty="0">
                <a:sym typeface="Times New Roman"/>
              </a:rPr>
              <a:t>Describes what users should know, not what they should do (Lee et al., 2025) </a:t>
            </a:r>
          </a:p>
        </p:txBody>
      </p:sp>
      <p:sp>
        <p:nvSpPr>
          <p:cNvPr id="225" name="Google Shape;225;p4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Times New Roman"/>
              </a:rPr>
              <a:t>Motivation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rgbClr val="343300"/>
      </a:dk1>
      <a:lt1>
        <a:srgbClr val="FFFFFF"/>
      </a:lt1>
      <a:dk2>
        <a:srgbClr val="5A5A62"/>
      </a:dk2>
      <a:lt2>
        <a:srgbClr val="777678"/>
      </a:lt2>
      <a:accent1>
        <a:srgbClr val="7A0019"/>
      </a:accent1>
      <a:accent2>
        <a:srgbClr val="FFCC33"/>
      </a:accent2>
      <a:accent3>
        <a:srgbClr val="5B004C"/>
      </a:accent3>
      <a:accent4>
        <a:srgbClr val="900021"/>
      </a:accent4>
      <a:accent5>
        <a:srgbClr val="FFB71E"/>
      </a:accent5>
      <a:accent6>
        <a:srgbClr val="FFDE7A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2055</Words>
  <Application>Microsoft Office PowerPoint</Application>
  <PresentationFormat>Widescreen</PresentationFormat>
  <Paragraphs>230</Paragraphs>
  <Slides>26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Newsreader Light</vt:lpstr>
      <vt:lpstr>Arial</vt:lpstr>
      <vt:lpstr>Open Sans</vt:lpstr>
      <vt:lpstr>Lato Black</vt:lpstr>
      <vt:lpstr>Wingdings</vt:lpstr>
      <vt:lpstr>Calibri</vt:lpstr>
      <vt:lpstr>Open Sans Light</vt:lpstr>
      <vt:lpstr>Courier New</vt:lpstr>
      <vt:lpstr>Times New Roman</vt:lpstr>
      <vt:lpstr>Lato</vt:lpstr>
      <vt:lpstr>Open Sans SemiBold</vt:lpstr>
      <vt:lpstr>Office Theme</vt:lpstr>
      <vt:lpstr>AI Co-Learning: Designing for Cognitive Ownership
in the Age of Generative AI  De Liu University of Minnesota  |  SmartPAL AI IT Teaching Workshop | Irvine, CA | May 15, 2026 </vt:lpstr>
      <vt:lpstr>What Did They Learn?</vt:lpstr>
      <vt:lpstr>Is it the right approach? </vt:lpstr>
      <vt:lpstr>How are instructors coping?</vt:lpstr>
      <vt:lpstr>Our proposal</vt:lpstr>
      <vt:lpstr>What Is AI Co-Learning?</vt:lpstr>
      <vt:lpstr>Road to AI Co-learning</vt:lpstr>
      <vt:lpstr>Study 2: Preserving Learning under AI Assistance </vt:lpstr>
      <vt:lpstr>Motivation</vt:lpstr>
      <vt:lpstr>RQ: Do productive struggle and learner agency enhance learning outcomes in AI Co-learning?</vt:lpstr>
      <vt:lpstr>Research Context</vt:lpstr>
      <vt:lpstr>Experiment</vt:lpstr>
      <vt:lpstr>Preliminary findings based on one course (60 students, 240 questions)</vt:lpstr>
      <vt:lpstr>High vs Low-Agency Prompts</vt:lpstr>
      <vt:lpstr>Ratio of High-agency Prompts</vt:lpstr>
      <vt:lpstr>Effects of Struggle on Exam Score</vt:lpstr>
      <vt:lpstr>Effects of Agency Nudges on Exam Score</vt:lpstr>
      <vt:lpstr>Open Questions</vt:lpstr>
      <vt:lpstr>Next Steps</vt:lpstr>
      <vt:lpstr>Invitation to Collaborate on AI Co-Learning Pilots</vt:lpstr>
      <vt:lpstr>Thank You deliu@umn.edu</vt:lpstr>
      <vt:lpstr>PowerPoint Presentation</vt:lpstr>
      <vt:lpstr>Treatment 1: Nudges to induce productive struggle</vt:lpstr>
      <vt:lpstr>Treatment 2: Nudges to induce learner agency with AI</vt:lpstr>
      <vt:lpstr>PowerPoint Presentation</vt:lpstr>
      <vt:lpstr>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De Liu</cp:lastModifiedBy>
  <cp:revision>8</cp:revision>
  <dcterms:created xsi:type="dcterms:W3CDTF">2018-03-26T18:17:31Z</dcterms:created>
  <dcterms:modified xsi:type="dcterms:W3CDTF">2026-05-15T14:00:08Z</dcterms:modified>
</cp:coreProperties>
</file>